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8"/>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33" r:id="rId22"/>
    <p:sldId id="342" r:id="rId23"/>
    <p:sldId id="334" r:id="rId24"/>
    <p:sldId id="344" r:id="rId25"/>
    <p:sldId id="343" r:id="rId26"/>
    <p:sldId id="345" r:id="rId27"/>
    <p:sldId id="336" r:id="rId28"/>
    <p:sldId id="346" r:id="rId29"/>
    <p:sldId id="337" r:id="rId30"/>
    <p:sldId id="339" r:id="rId31"/>
    <p:sldId id="340" r:id="rId32"/>
    <p:sldId id="341" r:id="rId33"/>
    <p:sldId id="263" r:id="rId34"/>
    <p:sldId id="347" r:id="rId35"/>
    <p:sldId id="307" r:id="rId36"/>
    <p:sldId id="269" r:id="rId37"/>
    <p:sldId id="288" r:id="rId38"/>
    <p:sldId id="293" r:id="rId39"/>
    <p:sldId id="294" r:id="rId40"/>
    <p:sldId id="291" r:id="rId41"/>
    <p:sldId id="292" r:id="rId42"/>
    <p:sldId id="295" r:id="rId43"/>
    <p:sldId id="297" r:id="rId44"/>
    <p:sldId id="298" r:id="rId45"/>
    <p:sldId id="299" r:id="rId46"/>
    <p:sldId id="300" r:id="rId47"/>
    <p:sldId id="302" r:id="rId48"/>
    <p:sldId id="303" r:id="rId49"/>
    <p:sldId id="267" r:id="rId50"/>
    <p:sldId id="278" r:id="rId51"/>
    <p:sldId id="312" r:id="rId52"/>
    <p:sldId id="313" r:id="rId53"/>
    <p:sldId id="316" r:id="rId54"/>
    <p:sldId id="314" r:id="rId55"/>
    <p:sldId id="273" r:id="rId56"/>
    <p:sldId id="323"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512" autoAdjust="0"/>
  </p:normalViewPr>
  <p:slideViewPr>
    <p:cSldViewPr snapToGrid="0">
      <p:cViewPr varScale="1">
        <p:scale>
          <a:sx n="60" d="100"/>
          <a:sy n="60" d="100"/>
        </p:scale>
        <p:origin x="1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12/8/2018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16763223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5574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2520053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44832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3059383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very best opportunities to learn come about when students believe in themselves.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36310161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12/8/2018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georgewoodbury.com/mindsets</a:t>
            </a:r>
          </a:p>
        </p:txBody>
      </p:sp>
      <p:sp>
        <p:nvSpPr>
          <p:cNvPr id="3" name="Subtitle 2"/>
          <p:cNvSpPr>
            <a:spLocks noGrp="1"/>
          </p:cNvSpPr>
          <p:nvPr>
            <p:ph type="subTitle" idx="1"/>
          </p:nvPr>
        </p:nvSpPr>
        <p:spPr/>
        <p:txBody>
          <a:bodyPr>
            <a:normAutofit/>
          </a:bodyPr>
          <a:lstStyle/>
          <a:p>
            <a:r>
              <a:rPr lang="en-US" sz="2800" dirty="0"/>
              <a:t>CMC3</a:t>
            </a:r>
          </a:p>
          <a:p>
            <a:r>
              <a:rPr lang="en-US" sz="2800" dirty="0"/>
              <a:t>Monterey, CA – December 8,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Helping Your Students to Develop </a:t>
            </a:r>
            <a:br>
              <a:rPr lang="en-US" dirty="0"/>
            </a:br>
            <a:r>
              <a:rPr lang="en-US" dirty="0"/>
              <a:t>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br>
              <a:rPr lang="en-US" dirty="0"/>
            </a:br>
            <a:r>
              <a:rPr lang="en-US" dirty="0"/>
              <a:t>What Makes The Difference?</a:t>
            </a:r>
          </a:p>
        </p:txBody>
      </p:sp>
      <p:sp>
        <p:nvSpPr>
          <p:cNvPr id="3" name="Text Placeholder 2"/>
          <p:cNvSpPr>
            <a:spLocks noGrp="1"/>
          </p:cNvSpPr>
          <p:nvPr>
            <p:ph type="body" idx="1"/>
          </p:nvPr>
        </p:nvSpPr>
        <p:spPr>
          <a:xfrm>
            <a:off x="2589212" y="3580929"/>
            <a:ext cx="8915399" cy="860400"/>
          </a:xfrm>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Give an example, in detail, of an area in which you once had low ability but now perform well.</a:t>
            </a:r>
            <a:br>
              <a:rPr lang="en-US" sz="2400" dirty="0"/>
            </a:br>
            <a:endParaRPr lang="en-US" sz="2400" dirty="0"/>
          </a:p>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1187774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Videos</a:t>
            </a:r>
          </a:p>
        </p:txBody>
      </p:sp>
      <p:sp>
        <p:nvSpPr>
          <p:cNvPr id="3" name="Content Placeholder 2"/>
          <p:cNvSpPr>
            <a:spLocks noGrp="1"/>
          </p:cNvSpPr>
          <p:nvPr>
            <p:ph idx="1"/>
          </p:nvPr>
        </p:nvSpPr>
        <p:spPr/>
        <p:txBody>
          <a:bodyPr>
            <a:normAutofit/>
          </a:bodyPr>
          <a:lstStyle/>
          <a:p>
            <a:pPr marL="0" indent="0">
              <a:buNone/>
            </a:pPr>
            <a:r>
              <a:rPr lang="en-US" sz="2400" dirty="0"/>
              <a:t>Have your students watch a mindset video.</a:t>
            </a:r>
          </a:p>
          <a:p>
            <a:r>
              <a:rPr lang="en-US" sz="2400" dirty="0"/>
              <a:t>Carol Dweck’s TED talk</a:t>
            </a:r>
          </a:p>
          <a:p>
            <a:r>
              <a:rPr lang="en-US" sz="2400" dirty="0"/>
              <a:t>Jo Boaler’s TED talk</a:t>
            </a:r>
          </a:p>
          <a:p>
            <a:r>
              <a:rPr lang="en-US" sz="2400" dirty="0"/>
              <a:t>YouTube mindset videos by Dave </a:t>
            </a:r>
            <a:r>
              <a:rPr lang="en-US" sz="2400" dirty="0" err="1"/>
              <a:t>Paunesku</a:t>
            </a:r>
            <a:endParaRPr lang="en-US" sz="2400" dirty="0"/>
          </a:p>
          <a:p>
            <a:pPr marL="0" indent="0">
              <a:buNone/>
            </a:pPr>
            <a:endParaRPr lang="en-US" sz="2400" dirty="0"/>
          </a:p>
          <a:p>
            <a:pPr marL="0" indent="0">
              <a:buNone/>
            </a:pPr>
            <a:r>
              <a:rPr lang="en-US" sz="2400" dirty="0"/>
              <a:t>(I have YouTube links to the TED talks on the mindsets page on my website, as well as a link to a YouTube playlist of mindset related videos.)</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Mindset Assessment</a:t>
            </a:r>
          </a:p>
        </p:txBody>
      </p:sp>
      <p:sp>
        <p:nvSpPr>
          <p:cNvPr id="3" name="Content Placeholder 2"/>
          <p:cNvSpPr>
            <a:spLocks noGrp="1"/>
          </p:cNvSpPr>
          <p:nvPr>
            <p:ph idx="1"/>
          </p:nvPr>
        </p:nvSpPr>
        <p:spPr/>
        <p:txBody>
          <a:bodyPr>
            <a:normAutofit/>
          </a:bodyPr>
          <a:lstStyle/>
          <a:p>
            <a:pPr marL="0" indent="0">
              <a:buNone/>
            </a:pPr>
            <a:r>
              <a:rPr lang="en-US" sz="2400" dirty="0"/>
              <a:t>Have your students take a mindset assessment.</a:t>
            </a:r>
          </a:p>
          <a:p>
            <a:pPr marL="0" indent="0">
              <a:buNone/>
            </a:pPr>
            <a:r>
              <a:rPr lang="en-US" sz="2400" dirty="0"/>
              <a:t>(I have a link to Carol Dweck’s website that has an assessment you can use.)</a:t>
            </a:r>
          </a:p>
        </p:txBody>
      </p:sp>
    </p:spTree>
    <p:extLst>
      <p:ext uri="{BB962C8B-B14F-4D97-AF65-F5344CB8AC3E}">
        <p14:creationId xmlns:p14="http://schemas.microsoft.com/office/powerpoint/2010/main" val="4256360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1807324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r>
              <a:rPr lang="en-US" sz="2400" dirty="0"/>
              <a:t>Consider having your students retake the mindset assessment to measure their progress.</a:t>
            </a:r>
            <a:br>
              <a:rPr lang="en-US" sz="2400" dirty="0"/>
            </a:br>
            <a:br>
              <a:rPr lang="en-US" sz="2400" dirty="0"/>
            </a:br>
            <a:endParaRPr lang="en-US" sz="2400" dirty="0"/>
          </a:p>
          <a:p>
            <a:r>
              <a:rPr lang="en-US" sz="2400" dirty="0"/>
              <a:t>Give your students another of the prompts, but reframe it in terms of your class.</a:t>
            </a:r>
          </a:p>
        </p:txBody>
      </p:sp>
    </p:spTree>
    <p:extLst>
      <p:ext uri="{BB962C8B-B14F-4D97-AF65-F5344CB8AC3E}">
        <p14:creationId xmlns:p14="http://schemas.microsoft.com/office/powerpoint/2010/main" val="582763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endParaRPr lang="en-US" sz="2400" dirty="0"/>
          </a:p>
        </p:txBody>
      </p:sp>
    </p:spTree>
    <p:extLst>
      <p:ext uri="{BB962C8B-B14F-4D97-AF65-F5344CB8AC3E}">
        <p14:creationId xmlns:p14="http://schemas.microsoft.com/office/powerpoint/2010/main" val="4251432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Effort</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Lowering Standards</a:t>
            </a:r>
          </a:p>
        </p:txBody>
      </p:sp>
      <p:sp>
        <p:nvSpPr>
          <p:cNvPr id="3" name="Content Placeholder 2"/>
          <p:cNvSpPr>
            <a:spLocks noGrp="1"/>
          </p:cNvSpPr>
          <p:nvPr>
            <p:ph idx="1"/>
          </p:nvPr>
        </p:nvSpPr>
        <p:spPr>
          <a:xfrm>
            <a:off x="2589212" y="21462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a Math Person”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9637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a Math Person”</a:t>
            </a:r>
          </a:p>
        </p:txBody>
      </p:sp>
      <p:sp>
        <p:nvSpPr>
          <p:cNvPr id="3" name="Content Placeholder 2"/>
          <p:cNvSpPr>
            <a:spLocks noGrp="1"/>
          </p:cNvSpPr>
          <p:nvPr>
            <p:ph idx="1"/>
          </p:nvPr>
        </p:nvSpPr>
        <p:spPr/>
        <p:txBody>
          <a:bodyPr>
            <a:normAutofit/>
          </a:bodyPr>
          <a:lstStyle/>
          <a:p>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Mindsets Page: georgewoodbury.com/mindsets</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611</TotalTime>
  <Words>1414</Words>
  <Application>Microsoft Office PowerPoint</Application>
  <PresentationFormat>Widescreen</PresentationFormat>
  <Paragraphs>231</Paragraphs>
  <Slides>56</Slides>
  <Notes>56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Century Gothic</vt:lpstr>
      <vt:lpstr>Wingdings 3</vt:lpstr>
      <vt:lpstr>Wisp</vt:lpstr>
      <vt:lpstr>Incorporating Mathematical Mindsets georgewoodbury.com/mindsets</vt:lpstr>
      <vt:lpstr>Introduction: What Makes The Difference?</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Helping Your Students to Develop  a Growth Mindset in Math</vt:lpstr>
      <vt:lpstr>It’s Not Easy</vt:lpstr>
      <vt:lpstr>Think/Pair/Share</vt:lpstr>
      <vt:lpstr>Developing a Growth Mindset</vt:lpstr>
      <vt:lpstr>Day One Survey Prompts</vt:lpstr>
      <vt:lpstr>Developing a Growth Mindset – Videos</vt:lpstr>
      <vt:lpstr>Developing a Growth Mindset – Mindset Assessment</vt:lpstr>
      <vt:lpstr>Developing a Growth Mindset – Following Up</vt:lpstr>
      <vt:lpstr>Developing a Growth Mindset – Following Up</vt:lpstr>
      <vt:lpstr>Misinterpretations</vt:lpstr>
      <vt:lpstr>Misinterpretations</vt:lpstr>
      <vt:lpstr>Misinterpretations - Effort</vt:lpstr>
      <vt:lpstr>Misinterpretations</vt:lpstr>
      <vt:lpstr>Misinterpretations – Lowering Standards</vt:lpstr>
      <vt:lpstr>Misinterpretations</vt:lpstr>
      <vt:lpstr>Messages</vt:lpstr>
      <vt:lpstr>“Not a Math Person”</vt:lpstr>
      <vt:lpstr>“Not a Math Person”</vt:lpstr>
      <vt:lpstr>Mistakes</vt:lpstr>
      <vt:lpstr>Mistakes</vt:lpstr>
      <vt:lpstr>Mistakes</vt:lpstr>
      <vt:lpstr>Mistakes</vt:lpstr>
      <vt:lpstr>Believe in Your Students</vt:lpstr>
      <vt:lpstr>Believe in Your Students</vt:lpstr>
      <vt:lpstr>Believe</vt:lpstr>
      <vt:lpstr>Speed</vt:lpstr>
      <vt:lpstr>Speed</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54</cp:revision>
  <cp:lastPrinted>2018-03-01T01:00:10Z</cp:lastPrinted>
  <dcterms:created xsi:type="dcterms:W3CDTF">2018-02-21T14:55:57Z</dcterms:created>
  <dcterms:modified xsi:type="dcterms:W3CDTF">2018-12-08T15:43:25Z</dcterms:modified>
</cp:coreProperties>
</file>