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8"/>
  </p:notesMasterIdLst>
  <p:sldIdLst>
    <p:sldId id="256" r:id="rId2"/>
    <p:sldId id="257" r:id="rId3"/>
    <p:sldId id="289" r:id="rId4"/>
    <p:sldId id="261" r:id="rId5"/>
    <p:sldId id="275" r:id="rId6"/>
    <p:sldId id="282" r:id="rId7"/>
    <p:sldId id="259" r:id="rId8"/>
    <p:sldId id="260" r:id="rId9"/>
    <p:sldId id="283" r:id="rId10"/>
    <p:sldId id="284" r:id="rId11"/>
    <p:sldId id="285" r:id="rId12"/>
    <p:sldId id="286" r:id="rId13"/>
    <p:sldId id="329" r:id="rId14"/>
    <p:sldId id="304" r:id="rId15"/>
    <p:sldId id="287" r:id="rId16"/>
    <p:sldId id="290" r:id="rId17"/>
    <p:sldId id="328" r:id="rId18"/>
    <p:sldId id="330" r:id="rId19"/>
    <p:sldId id="331" r:id="rId20"/>
    <p:sldId id="342" r:id="rId21"/>
    <p:sldId id="332" r:id="rId22"/>
    <p:sldId id="333" r:id="rId23"/>
    <p:sldId id="334" r:id="rId24"/>
    <p:sldId id="336" r:id="rId25"/>
    <p:sldId id="337" r:id="rId26"/>
    <p:sldId id="338" r:id="rId27"/>
    <p:sldId id="339" r:id="rId28"/>
    <p:sldId id="340" r:id="rId29"/>
    <p:sldId id="341" r:id="rId30"/>
    <p:sldId id="263" r:id="rId31"/>
    <p:sldId id="276" r:id="rId32"/>
    <p:sldId id="307" r:id="rId33"/>
    <p:sldId id="269" r:id="rId34"/>
    <p:sldId id="288" r:id="rId35"/>
    <p:sldId id="293" r:id="rId36"/>
    <p:sldId id="294" r:id="rId37"/>
    <p:sldId id="291" r:id="rId38"/>
    <p:sldId id="292" r:id="rId39"/>
    <p:sldId id="296" r:id="rId40"/>
    <p:sldId id="295" r:id="rId41"/>
    <p:sldId id="297" r:id="rId42"/>
    <p:sldId id="298" r:id="rId43"/>
    <p:sldId id="299" r:id="rId44"/>
    <p:sldId id="300" r:id="rId45"/>
    <p:sldId id="301" r:id="rId46"/>
    <p:sldId id="302" r:id="rId47"/>
    <p:sldId id="303" r:id="rId48"/>
    <p:sldId id="305" r:id="rId49"/>
    <p:sldId id="267" r:id="rId50"/>
    <p:sldId id="278" r:id="rId51"/>
    <p:sldId id="312" r:id="rId52"/>
    <p:sldId id="313" r:id="rId53"/>
    <p:sldId id="316" r:id="rId54"/>
    <p:sldId id="314" r:id="rId55"/>
    <p:sldId id="273" r:id="rId56"/>
    <p:sldId id="323"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9512" autoAdjust="0"/>
  </p:normalViewPr>
  <p:slideViewPr>
    <p:cSldViewPr snapToGrid="0">
      <p:cViewPr varScale="1">
        <p:scale>
          <a:sx n="48" d="100"/>
          <a:sy n="48" d="100"/>
        </p:scale>
        <p:origin x="67"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2DD09DC8-04C7-49AA-95BA-29F9EE53FCF9}" type="datetimeFigureOut">
              <a:rPr lang="en-US" smtClean="0"/>
              <a:t>9/7/2018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C18E5-2A69-4C73-A483-1845AFFEF769}" type="slidenum">
              <a:rPr lang="en-US" smtClean="0"/>
              <a:t>‹#›</a:t>
            </a:fld>
            <a:endParaRPr lang="en-US"/>
          </a:p>
        </p:txBody>
      </p:sp>
    </p:spTree>
    <p:extLst>
      <p:ext uri="{BB962C8B-B14F-4D97-AF65-F5344CB8AC3E}">
        <p14:creationId xmlns:p14="http://schemas.microsoft.com/office/powerpoint/2010/main" val="424617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a:t>
            </a:fld>
            <a:endParaRPr lang="en-US"/>
          </a:p>
        </p:txBody>
      </p:sp>
    </p:spTree>
    <p:extLst>
      <p:ext uri="{BB962C8B-B14F-4D97-AF65-F5344CB8AC3E}">
        <p14:creationId xmlns:p14="http://schemas.microsoft.com/office/powerpoint/2010/main" val="35254388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Intelligence is like a muscle – it can grow!</a:t>
            </a:r>
          </a:p>
          <a:p>
            <a:endParaRPr lang="en-US" sz="1200" dirty="0">
              <a:solidFill>
                <a:schemeClr val="tx1"/>
              </a:solidFill>
            </a:endParaRPr>
          </a:p>
          <a:p>
            <a:r>
              <a:rPr lang="en-US" sz="1200" dirty="0">
                <a:solidFill>
                  <a:schemeClr val="tx1"/>
                </a:solidFill>
              </a:rPr>
              <a:t>Research has shown there is a relationship between a student’s mindset and their achievement. Mindset</a:t>
            </a:r>
            <a:r>
              <a:rPr lang="en-US" sz="1200" baseline="0" dirty="0">
                <a:solidFill>
                  <a:schemeClr val="tx1"/>
                </a:solidFill>
              </a:rPr>
              <a:t> impacts motivation, academic behaviors, and responses to challenges/setbacks</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10</a:t>
            </a:fld>
            <a:endParaRPr lang="en-US"/>
          </a:p>
        </p:txBody>
      </p:sp>
    </p:spTree>
    <p:extLst>
      <p:ext uri="{BB962C8B-B14F-4D97-AF65-F5344CB8AC3E}">
        <p14:creationId xmlns:p14="http://schemas.microsoft.com/office/powerpoint/2010/main" val="104665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Look smart at all costs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Goal is learning, do whatever it takes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11</a:t>
            </a:fld>
            <a:endParaRPr lang="en-US"/>
          </a:p>
        </p:txBody>
      </p:sp>
    </p:spTree>
    <p:extLst>
      <p:ext uri="{BB962C8B-B14F-4D97-AF65-F5344CB8AC3E}">
        <p14:creationId xmlns:p14="http://schemas.microsoft.com/office/powerpoint/2010/main" val="3920849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Children with the fixed mindset want to make sure they succeed. Smart people should always succeed.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Failure has been transformed from an action (I failed) to an identity (I am a failure).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in the fixed mindset, a loser is forever.</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 Mindset: “Becoming is better than being.” The fixed mindset does not allow people the luxury of becoming. They have to already be.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Another way people with the fixed mindset try to repair their self-esteem after a failure is by assigning blame or making excuses.</a:t>
            </a:r>
          </a:p>
          <a:p>
            <a:r>
              <a:rPr lang="en-US" sz="1200" kern="1200" dirty="0">
                <a:solidFill>
                  <a:schemeClr val="tx1"/>
                </a:solidFill>
                <a:effectLst/>
                <a:latin typeface="+mn-lt"/>
                <a:ea typeface="+mn-ea"/>
                <a:cs typeface="+mn-cs"/>
              </a:rPr>
              <a:t>This low-effort syndrome is also a way that students with the fixed mindset protect themselves.</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12</a:t>
            </a:fld>
            <a:endParaRPr lang="en-US"/>
          </a:p>
        </p:txBody>
      </p:sp>
    </p:spTree>
    <p:extLst>
      <p:ext uri="{BB962C8B-B14F-4D97-AF65-F5344CB8AC3E}">
        <p14:creationId xmlns:p14="http://schemas.microsoft.com/office/powerpoint/2010/main" val="38735918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13</a:t>
            </a:fld>
            <a:endParaRPr lang="en-US"/>
          </a:p>
        </p:txBody>
      </p:sp>
    </p:spTree>
    <p:extLst>
      <p:ext uri="{BB962C8B-B14F-4D97-AF65-F5344CB8AC3E}">
        <p14:creationId xmlns:p14="http://schemas.microsoft.com/office/powerpoint/2010/main" val="7318254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14</a:t>
            </a:fld>
            <a:endParaRPr lang="en-US"/>
          </a:p>
        </p:txBody>
      </p:sp>
    </p:spTree>
    <p:extLst>
      <p:ext uri="{BB962C8B-B14F-4D97-AF65-F5344CB8AC3E}">
        <p14:creationId xmlns:p14="http://schemas.microsoft.com/office/powerpoint/2010/main" val="2442661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Fixed: Effort means you are not a natural</a:t>
            </a:r>
          </a:p>
          <a:p>
            <a:r>
              <a:rPr lang="en-US" sz="1200" kern="1200" dirty="0">
                <a:solidFill>
                  <a:schemeClr val="tx1"/>
                </a:solidFill>
                <a:effectLst/>
                <a:latin typeface="+mn-lt"/>
                <a:ea typeface="+mn-ea"/>
                <a:cs typeface="+mn-cs"/>
              </a:rPr>
              <a:t>Don’t even try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Growth:</a:t>
            </a:r>
            <a:r>
              <a:rPr lang="en-US" sz="1200" kern="1200" baseline="0" dirty="0">
                <a:solidFill>
                  <a:schemeClr val="tx1"/>
                </a:solidFill>
                <a:effectLst/>
                <a:latin typeface="+mn-lt"/>
                <a:ea typeface="+mn-ea"/>
                <a:cs typeface="+mn-cs"/>
              </a:rPr>
              <a:t> Do whatever it takes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15</a:t>
            </a:fld>
            <a:endParaRPr lang="en-US"/>
          </a:p>
        </p:txBody>
      </p:sp>
    </p:spTree>
    <p:extLst>
      <p:ext uri="{BB962C8B-B14F-4D97-AF65-F5344CB8AC3E}">
        <p14:creationId xmlns:p14="http://schemas.microsoft.com/office/powerpoint/2010/main" val="3620026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16</a:t>
            </a:fld>
            <a:endParaRPr lang="en-US"/>
          </a:p>
        </p:txBody>
      </p:sp>
    </p:spTree>
    <p:extLst>
      <p:ext uri="{BB962C8B-B14F-4D97-AF65-F5344CB8AC3E}">
        <p14:creationId xmlns:p14="http://schemas.microsoft.com/office/powerpoint/2010/main" val="5393298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Help them develop a </a:t>
            </a:r>
            <a:r>
              <a:rPr lang="en-US" sz="1200" kern="1200">
                <a:solidFill>
                  <a:schemeClr val="tx1"/>
                </a:solidFill>
                <a:effectLst/>
                <a:latin typeface="+mn-lt"/>
                <a:ea typeface="+mn-ea"/>
                <a:cs typeface="+mn-cs"/>
              </a:rPr>
              <a:t>growth mindset.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17</a:t>
            </a:fld>
            <a:endParaRPr lang="en-US"/>
          </a:p>
        </p:txBody>
      </p:sp>
    </p:spTree>
    <p:extLst>
      <p:ext uri="{BB962C8B-B14F-4D97-AF65-F5344CB8AC3E}">
        <p14:creationId xmlns:p14="http://schemas.microsoft.com/office/powerpoint/2010/main" val="872648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18</a:t>
            </a:fld>
            <a:endParaRPr lang="en-US"/>
          </a:p>
        </p:txBody>
      </p:sp>
    </p:spTree>
    <p:extLst>
      <p:ext uri="{BB962C8B-B14F-4D97-AF65-F5344CB8AC3E}">
        <p14:creationId xmlns:p14="http://schemas.microsoft.com/office/powerpoint/2010/main" val="29710860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people with the fixed mindset think the world needs to change, not them.</a:t>
            </a:r>
          </a:p>
          <a:p>
            <a:r>
              <a:rPr lang="en-US" sz="1200" kern="1200" dirty="0">
                <a:solidFill>
                  <a:schemeClr val="tx1"/>
                </a:solidFill>
                <a:effectLst/>
                <a:latin typeface="+mn-lt"/>
                <a:ea typeface="+mn-ea"/>
                <a:cs typeface="+mn-cs"/>
              </a:rPr>
              <a:t>For a long time, it’s frightening to think of giving up the idea of being superior.</a:t>
            </a:r>
          </a:p>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19</a:t>
            </a:fld>
            <a:endParaRPr lang="en-US"/>
          </a:p>
        </p:txBody>
      </p:sp>
    </p:spTree>
    <p:extLst>
      <p:ext uri="{BB962C8B-B14F-4D97-AF65-F5344CB8AC3E}">
        <p14:creationId xmlns:p14="http://schemas.microsoft.com/office/powerpoint/2010/main" val="256748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a:t>
            </a:fld>
            <a:endParaRPr lang="en-US"/>
          </a:p>
        </p:txBody>
      </p:sp>
    </p:spTree>
    <p:extLst>
      <p:ext uri="{BB962C8B-B14F-4D97-AF65-F5344CB8AC3E}">
        <p14:creationId xmlns:p14="http://schemas.microsoft.com/office/powerpoint/2010/main" val="7127213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20</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21</a:t>
            </a:fld>
            <a:endParaRPr lang="en-US"/>
          </a:p>
        </p:txBody>
      </p:sp>
    </p:spTree>
    <p:extLst>
      <p:ext uri="{BB962C8B-B14F-4D97-AF65-F5344CB8AC3E}">
        <p14:creationId xmlns:p14="http://schemas.microsoft.com/office/powerpoint/2010/main" val="11871562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22</a:t>
            </a:fld>
            <a:endParaRPr lang="en-US"/>
          </a:p>
        </p:txBody>
      </p:sp>
    </p:spTree>
    <p:extLst>
      <p:ext uri="{BB962C8B-B14F-4D97-AF65-F5344CB8AC3E}">
        <p14:creationId xmlns:p14="http://schemas.microsoft.com/office/powerpoint/2010/main" val="40405998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23</a:t>
            </a:fld>
            <a:endParaRPr lang="en-US"/>
          </a:p>
        </p:txBody>
      </p:sp>
    </p:spTree>
    <p:extLst>
      <p:ext uri="{BB962C8B-B14F-4D97-AF65-F5344CB8AC3E}">
        <p14:creationId xmlns:p14="http://schemas.microsoft.com/office/powerpoint/2010/main" val="36226835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24</a:t>
            </a:fld>
            <a:endParaRPr lang="en-US"/>
          </a:p>
        </p:txBody>
      </p:sp>
    </p:spTree>
    <p:extLst>
      <p:ext uri="{BB962C8B-B14F-4D97-AF65-F5344CB8AC3E}">
        <p14:creationId xmlns:p14="http://schemas.microsoft.com/office/powerpoint/2010/main" val="34842253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25</a:t>
            </a:fld>
            <a:endParaRPr lang="en-US"/>
          </a:p>
        </p:txBody>
      </p:sp>
    </p:spTree>
    <p:extLst>
      <p:ext uri="{BB962C8B-B14F-4D97-AF65-F5344CB8AC3E}">
        <p14:creationId xmlns:p14="http://schemas.microsoft.com/office/powerpoint/2010/main" val="6362040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26</a:t>
            </a:fld>
            <a:endParaRPr lang="en-US"/>
          </a:p>
        </p:txBody>
      </p:sp>
    </p:spTree>
    <p:extLst>
      <p:ext uri="{BB962C8B-B14F-4D97-AF65-F5344CB8AC3E}">
        <p14:creationId xmlns:p14="http://schemas.microsoft.com/office/powerpoint/2010/main" val="1536331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27</a:t>
            </a:fld>
            <a:endParaRPr lang="en-US"/>
          </a:p>
        </p:txBody>
      </p:sp>
    </p:spTree>
    <p:extLst>
      <p:ext uri="{BB962C8B-B14F-4D97-AF65-F5344CB8AC3E}">
        <p14:creationId xmlns:p14="http://schemas.microsoft.com/office/powerpoint/2010/main" val="282670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28</a:t>
            </a:fld>
            <a:endParaRPr lang="en-US"/>
          </a:p>
        </p:txBody>
      </p:sp>
    </p:spTree>
    <p:extLst>
      <p:ext uri="{BB962C8B-B14F-4D97-AF65-F5344CB8AC3E}">
        <p14:creationId xmlns:p14="http://schemas.microsoft.com/office/powerpoint/2010/main" val="20139290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29</a:t>
            </a:fld>
            <a:endParaRPr lang="en-US"/>
          </a:p>
        </p:txBody>
      </p:sp>
    </p:spTree>
    <p:extLst>
      <p:ext uri="{BB962C8B-B14F-4D97-AF65-F5344CB8AC3E}">
        <p14:creationId xmlns:p14="http://schemas.microsoft.com/office/powerpoint/2010/main" val="249435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3</a:t>
            </a:fld>
            <a:endParaRPr lang="en-US"/>
          </a:p>
        </p:txBody>
      </p:sp>
    </p:spTree>
    <p:extLst>
      <p:ext uri="{BB962C8B-B14F-4D97-AF65-F5344CB8AC3E}">
        <p14:creationId xmlns:p14="http://schemas.microsoft.com/office/powerpoint/2010/main" val="34493550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30</a:t>
            </a:fld>
            <a:endParaRPr lang="en-US"/>
          </a:p>
        </p:txBody>
      </p:sp>
    </p:spTree>
    <p:extLst>
      <p:ext uri="{BB962C8B-B14F-4D97-AF65-F5344CB8AC3E}">
        <p14:creationId xmlns:p14="http://schemas.microsoft.com/office/powerpoint/2010/main" val="40199602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31</a:t>
            </a:fld>
            <a:endParaRPr lang="en-US"/>
          </a:p>
        </p:txBody>
      </p:sp>
    </p:spTree>
    <p:extLst>
      <p:ext uri="{BB962C8B-B14F-4D97-AF65-F5344CB8AC3E}">
        <p14:creationId xmlns:p14="http://schemas.microsoft.com/office/powerpoint/2010/main" val="21293264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32</a:t>
            </a:fld>
            <a:endParaRPr lang="en-US"/>
          </a:p>
        </p:txBody>
      </p:sp>
    </p:spTree>
    <p:extLst>
      <p:ext uri="{BB962C8B-B14F-4D97-AF65-F5344CB8AC3E}">
        <p14:creationId xmlns:p14="http://schemas.microsoft.com/office/powerpoint/2010/main" val="1431183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33</a:t>
            </a:fld>
            <a:endParaRPr lang="en-US"/>
          </a:p>
        </p:txBody>
      </p:sp>
    </p:spTree>
    <p:extLst>
      <p:ext uri="{BB962C8B-B14F-4D97-AF65-F5344CB8AC3E}">
        <p14:creationId xmlns:p14="http://schemas.microsoft.com/office/powerpoint/2010/main" val="294759610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Quotes from Jo Boaler</a:t>
            </a:r>
          </a:p>
        </p:txBody>
      </p:sp>
      <p:sp>
        <p:nvSpPr>
          <p:cNvPr id="4" name="Slide Number Placeholder 3"/>
          <p:cNvSpPr>
            <a:spLocks noGrp="1"/>
          </p:cNvSpPr>
          <p:nvPr>
            <p:ph type="sldNum" sz="quarter" idx="10"/>
          </p:nvPr>
        </p:nvSpPr>
        <p:spPr/>
        <p:txBody>
          <a:bodyPr/>
          <a:lstStyle/>
          <a:p>
            <a:fld id="{5ADC18E5-2A69-4C73-A483-1845AFFEF769}" type="slidenum">
              <a:rPr lang="en-US" smtClean="0"/>
              <a:t>34</a:t>
            </a:fld>
            <a:endParaRPr lang="en-US"/>
          </a:p>
        </p:txBody>
      </p:sp>
    </p:spTree>
    <p:extLst>
      <p:ext uri="{BB962C8B-B14F-4D97-AF65-F5344CB8AC3E}">
        <p14:creationId xmlns:p14="http://schemas.microsoft.com/office/powerpoint/2010/main" val="24321676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35</a:t>
            </a:fld>
            <a:endParaRPr lang="en-US"/>
          </a:p>
        </p:txBody>
      </p:sp>
    </p:spTree>
    <p:extLst>
      <p:ext uri="{BB962C8B-B14F-4D97-AF65-F5344CB8AC3E}">
        <p14:creationId xmlns:p14="http://schemas.microsoft.com/office/powerpoint/2010/main" val="10218576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36</a:t>
            </a:fld>
            <a:endParaRPr lang="en-US"/>
          </a:p>
        </p:txBody>
      </p:sp>
    </p:spTree>
    <p:extLst>
      <p:ext uri="{BB962C8B-B14F-4D97-AF65-F5344CB8AC3E}">
        <p14:creationId xmlns:p14="http://schemas.microsoft.com/office/powerpoint/2010/main" val="24504653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37</a:t>
            </a:fld>
            <a:endParaRPr lang="en-US"/>
          </a:p>
        </p:txBody>
      </p:sp>
    </p:spTree>
    <p:extLst>
      <p:ext uri="{BB962C8B-B14F-4D97-AF65-F5344CB8AC3E}">
        <p14:creationId xmlns:p14="http://schemas.microsoft.com/office/powerpoint/2010/main" val="19505778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38</a:t>
            </a:fld>
            <a:endParaRPr lang="en-US"/>
          </a:p>
        </p:txBody>
      </p:sp>
    </p:spTree>
    <p:extLst>
      <p:ext uri="{BB962C8B-B14F-4D97-AF65-F5344CB8AC3E}">
        <p14:creationId xmlns:p14="http://schemas.microsoft.com/office/powerpoint/2010/main" val="12001598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39</a:t>
            </a:fld>
            <a:endParaRPr lang="en-US"/>
          </a:p>
        </p:txBody>
      </p:sp>
    </p:spTree>
    <p:extLst>
      <p:ext uri="{BB962C8B-B14F-4D97-AF65-F5344CB8AC3E}">
        <p14:creationId xmlns:p14="http://schemas.microsoft.com/office/powerpoint/2010/main" val="339839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a:t>
            </a:fld>
            <a:endParaRPr lang="en-US"/>
          </a:p>
        </p:txBody>
      </p:sp>
    </p:spTree>
    <p:extLst>
      <p:ext uri="{BB962C8B-B14F-4D97-AF65-F5344CB8AC3E}">
        <p14:creationId xmlns:p14="http://schemas.microsoft.com/office/powerpoint/2010/main" val="17711075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40</a:t>
            </a:fld>
            <a:endParaRPr lang="en-US"/>
          </a:p>
        </p:txBody>
      </p:sp>
    </p:spTree>
    <p:extLst>
      <p:ext uri="{BB962C8B-B14F-4D97-AF65-F5344CB8AC3E}">
        <p14:creationId xmlns:p14="http://schemas.microsoft.com/office/powerpoint/2010/main" val="165115442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41</a:t>
            </a:fld>
            <a:endParaRPr lang="en-US"/>
          </a:p>
        </p:txBody>
      </p:sp>
    </p:spTree>
    <p:extLst>
      <p:ext uri="{BB962C8B-B14F-4D97-AF65-F5344CB8AC3E}">
        <p14:creationId xmlns:p14="http://schemas.microsoft.com/office/powerpoint/2010/main" val="35773383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42</a:t>
            </a:fld>
            <a:endParaRPr lang="en-US"/>
          </a:p>
        </p:txBody>
      </p:sp>
    </p:spTree>
    <p:extLst>
      <p:ext uri="{BB962C8B-B14F-4D97-AF65-F5344CB8AC3E}">
        <p14:creationId xmlns:p14="http://schemas.microsoft.com/office/powerpoint/2010/main" val="74991758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43</a:t>
            </a:fld>
            <a:endParaRPr lang="en-US"/>
          </a:p>
        </p:txBody>
      </p:sp>
    </p:spTree>
    <p:extLst>
      <p:ext uri="{BB962C8B-B14F-4D97-AF65-F5344CB8AC3E}">
        <p14:creationId xmlns:p14="http://schemas.microsoft.com/office/powerpoint/2010/main" val="87966040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44</a:t>
            </a:fld>
            <a:endParaRPr lang="en-US"/>
          </a:p>
        </p:txBody>
      </p:sp>
    </p:spTree>
    <p:extLst>
      <p:ext uri="{BB962C8B-B14F-4D97-AF65-F5344CB8AC3E}">
        <p14:creationId xmlns:p14="http://schemas.microsoft.com/office/powerpoint/2010/main" val="24809513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45</a:t>
            </a:fld>
            <a:endParaRPr lang="en-US"/>
          </a:p>
        </p:txBody>
      </p:sp>
    </p:spTree>
    <p:extLst>
      <p:ext uri="{BB962C8B-B14F-4D97-AF65-F5344CB8AC3E}">
        <p14:creationId xmlns:p14="http://schemas.microsoft.com/office/powerpoint/2010/main" val="109918860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46</a:t>
            </a:fld>
            <a:endParaRPr lang="en-US"/>
          </a:p>
        </p:txBody>
      </p:sp>
    </p:spTree>
    <p:extLst>
      <p:ext uri="{BB962C8B-B14F-4D97-AF65-F5344CB8AC3E}">
        <p14:creationId xmlns:p14="http://schemas.microsoft.com/office/powerpoint/2010/main" val="316887762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telling children they’re smart, in the end, made them feel dumber and act dumber, but claim they were smarter.</a:t>
            </a:r>
          </a:p>
        </p:txBody>
      </p:sp>
      <p:sp>
        <p:nvSpPr>
          <p:cNvPr id="4" name="Slide Number Placeholder 3"/>
          <p:cNvSpPr>
            <a:spLocks noGrp="1"/>
          </p:cNvSpPr>
          <p:nvPr>
            <p:ph type="sldNum" sz="quarter" idx="10"/>
          </p:nvPr>
        </p:nvSpPr>
        <p:spPr/>
        <p:txBody>
          <a:bodyPr/>
          <a:lstStyle/>
          <a:p>
            <a:fld id="{5ADC18E5-2A69-4C73-A483-1845AFFEF769}" type="slidenum">
              <a:rPr lang="en-US" smtClean="0"/>
              <a:t>47</a:t>
            </a:fld>
            <a:endParaRPr lang="en-US"/>
          </a:p>
        </p:txBody>
      </p:sp>
    </p:spTree>
    <p:extLst>
      <p:ext uri="{BB962C8B-B14F-4D97-AF65-F5344CB8AC3E}">
        <p14:creationId xmlns:p14="http://schemas.microsoft.com/office/powerpoint/2010/main" val="20632794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ADC18E5-2A69-4C73-A483-1845AFFEF769}" type="slidenum">
              <a:rPr lang="en-US" smtClean="0"/>
              <a:t>48</a:t>
            </a:fld>
            <a:endParaRPr lang="en-US"/>
          </a:p>
        </p:txBody>
      </p:sp>
    </p:spTree>
    <p:extLst>
      <p:ext uri="{BB962C8B-B14F-4D97-AF65-F5344CB8AC3E}">
        <p14:creationId xmlns:p14="http://schemas.microsoft.com/office/powerpoint/2010/main" val="6722400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49</a:t>
            </a:fld>
            <a:endParaRPr lang="en-US"/>
          </a:p>
        </p:txBody>
      </p:sp>
    </p:spTree>
    <p:extLst>
      <p:ext uri="{BB962C8B-B14F-4D97-AF65-F5344CB8AC3E}">
        <p14:creationId xmlns:p14="http://schemas.microsoft.com/office/powerpoint/2010/main" val="1269050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a:t>
            </a:fld>
            <a:endParaRPr lang="en-US"/>
          </a:p>
        </p:txBody>
      </p:sp>
    </p:spTree>
    <p:extLst>
      <p:ext uri="{BB962C8B-B14F-4D97-AF65-F5344CB8AC3E}">
        <p14:creationId xmlns:p14="http://schemas.microsoft.com/office/powerpoint/2010/main" val="375533304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50</a:t>
            </a:fld>
            <a:endParaRPr lang="en-US"/>
          </a:p>
        </p:txBody>
      </p:sp>
    </p:spTree>
    <p:extLst>
      <p:ext uri="{BB962C8B-B14F-4D97-AF65-F5344CB8AC3E}">
        <p14:creationId xmlns:p14="http://schemas.microsoft.com/office/powerpoint/2010/main" val="413437455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51</a:t>
            </a:fld>
            <a:endParaRPr lang="en-US"/>
          </a:p>
        </p:txBody>
      </p:sp>
    </p:spTree>
    <p:extLst>
      <p:ext uri="{BB962C8B-B14F-4D97-AF65-F5344CB8AC3E}">
        <p14:creationId xmlns:p14="http://schemas.microsoft.com/office/powerpoint/2010/main" val="235794863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52</a:t>
            </a:fld>
            <a:endParaRPr lang="en-US"/>
          </a:p>
        </p:txBody>
      </p:sp>
    </p:spTree>
    <p:extLst>
      <p:ext uri="{BB962C8B-B14F-4D97-AF65-F5344CB8AC3E}">
        <p14:creationId xmlns:p14="http://schemas.microsoft.com/office/powerpoint/2010/main" val="423308143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53</a:t>
            </a:fld>
            <a:endParaRPr lang="en-US"/>
          </a:p>
        </p:txBody>
      </p:sp>
    </p:spTree>
    <p:extLst>
      <p:ext uri="{BB962C8B-B14F-4D97-AF65-F5344CB8AC3E}">
        <p14:creationId xmlns:p14="http://schemas.microsoft.com/office/powerpoint/2010/main" val="38159074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54</a:t>
            </a:fld>
            <a:endParaRPr lang="en-US"/>
          </a:p>
        </p:txBody>
      </p:sp>
    </p:spTree>
    <p:extLst>
      <p:ext uri="{BB962C8B-B14F-4D97-AF65-F5344CB8AC3E}">
        <p14:creationId xmlns:p14="http://schemas.microsoft.com/office/powerpoint/2010/main" val="147490299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55</a:t>
            </a:fld>
            <a:endParaRPr lang="en-US"/>
          </a:p>
        </p:txBody>
      </p:sp>
    </p:spTree>
    <p:extLst>
      <p:ext uri="{BB962C8B-B14F-4D97-AF65-F5344CB8AC3E}">
        <p14:creationId xmlns:p14="http://schemas.microsoft.com/office/powerpoint/2010/main" val="421984992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56</a:t>
            </a:fld>
            <a:endParaRPr lang="en-US"/>
          </a:p>
        </p:txBody>
      </p:sp>
    </p:spTree>
    <p:extLst>
      <p:ext uri="{BB962C8B-B14F-4D97-AF65-F5344CB8AC3E}">
        <p14:creationId xmlns:p14="http://schemas.microsoft.com/office/powerpoint/2010/main" val="2587146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6</a:t>
            </a:fld>
            <a:endParaRPr lang="en-US"/>
          </a:p>
        </p:txBody>
      </p:sp>
    </p:spTree>
    <p:extLst>
      <p:ext uri="{BB962C8B-B14F-4D97-AF65-F5344CB8AC3E}">
        <p14:creationId xmlns:p14="http://schemas.microsoft.com/office/powerpoint/2010/main" val="3636001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7</a:t>
            </a:fld>
            <a:endParaRPr lang="en-US"/>
          </a:p>
        </p:txBody>
      </p:sp>
    </p:spTree>
    <p:extLst>
      <p:ext uri="{BB962C8B-B14F-4D97-AF65-F5344CB8AC3E}">
        <p14:creationId xmlns:p14="http://schemas.microsoft.com/office/powerpoint/2010/main" val="718349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DC18E5-2A69-4C73-A483-1845AFFEF769}" type="slidenum">
              <a:rPr lang="en-US" smtClean="0"/>
              <a:t>8</a:t>
            </a:fld>
            <a:endParaRPr lang="en-US"/>
          </a:p>
        </p:txBody>
      </p:sp>
    </p:spTree>
    <p:extLst>
      <p:ext uri="{BB962C8B-B14F-4D97-AF65-F5344CB8AC3E}">
        <p14:creationId xmlns:p14="http://schemas.microsoft.com/office/powerpoint/2010/main" val="27576703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You can either do math or not.</a:t>
            </a:r>
            <a:r>
              <a:rPr lang="en-US" sz="1200" baseline="0" dirty="0">
                <a:solidFill>
                  <a:schemeClr val="tx1"/>
                </a:solidFill>
              </a:rPr>
              <a:t> “Math Person”</a:t>
            </a:r>
          </a:p>
          <a:p>
            <a:endParaRPr lang="en-US" sz="1200" baseline="0" dirty="0">
              <a:solidFill>
                <a:schemeClr val="tx1"/>
              </a:solidFill>
            </a:endParaRPr>
          </a:p>
          <a:p>
            <a:r>
              <a:rPr lang="en-US" sz="1200" dirty="0">
                <a:solidFill>
                  <a:schemeClr val="tx1"/>
                </a:solidFill>
              </a:rPr>
              <a:t>They have a certain amount of brains and talent and nothing can change that. If they have a lot, they’re all set, but if they don’t... </a:t>
            </a:r>
            <a:endParaRPr lang="en-US" dirty="0"/>
          </a:p>
        </p:txBody>
      </p:sp>
      <p:sp>
        <p:nvSpPr>
          <p:cNvPr id="4" name="Slide Number Placeholder 3"/>
          <p:cNvSpPr>
            <a:spLocks noGrp="1"/>
          </p:cNvSpPr>
          <p:nvPr>
            <p:ph type="sldNum" sz="quarter" idx="10"/>
          </p:nvPr>
        </p:nvSpPr>
        <p:spPr/>
        <p:txBody>
          <a:bodyPr/>
          <a:lstStyle/>
          <a:p>
            <a:fld id="{5ADC18E5-2A69-4C73-A483-1845AFFEF769}" type="slidenum">
              <a:rPr lang="en-US" smtClean="0"/>
              <a:t>9</a:t>
            </a:fld>
            <a:endParaRPr lang="en-US"/>
          </a:p>
        </p:txBody>
      </p:sp>
    </p:spTree>
    <p:extLst>
      <p:ext uri="{BB962C8B-B14F-4D97-AF65-F5344CB8AC3E}">
        <p14:creationId xmlns:p14="http://schemas.microsoft.com/office/powerpoint/2010/main" val="2276053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9/7/2018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9/7/2018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9/7/2018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9/7/2018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a:pPr/>
              <a:t>9/7/2018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9/7/2018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9/7/2018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9/7/2018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9/7/2018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9/7/2018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3" Type="http://schemas.openxmlformats.org/officeDocument/2006/relationships/hyperlink" Target="mailto:georgew@cos.edu"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Incorporating Mathematical Mindsets</a:t>
            </a:r>
            <a:br>
              <a:rPr lang="en-US" dirty="0"/>
            </a:br>
            <a:r>
              <a:rPr lang="en-US" sz="4000" dirty="0"/>
              <a:t>georgewoodbury.com/Youngstown</a:t>
            </a:r>
          </a:p>
        </p:txBody>
      </p:sp>
      <p:sp>
        <p:nvSpPr>
          <p:cNvPr id="3" name="Subtitle 2"/>
          <p:cNvSpPr>
            <a:spLocks noGrp="1"/>
          </p:cNvSpPr>
          <p:nvPr>
            <p:ph type="subTitle" idx="1"/>
          </p:nvPr>
        </p:nvSpPr>
        <p:spPr/>
        <p:txBody>
          <a:bodyPr>
            <a:normAutofit/>
          </a:bodyPr>
          <a:lstStyle/>
          <a:p>
            <a:r>
              <a:rPr lang="en-US" sz="2800" dirty="0"/>
              <a:t>Youngstown State Webinar – September 2018</a:t>
            </a:r>
          </a:p>
        </p:txBody>
      </p:sp>
    </p:spTree>
    <p:extLst>
      <p:ext uri="{BB962C8B-B14F-4D97-AF65-F5344CB8AC3E}">
        <p14:creationId xmlns:p14="http://schemas.microsoft.com/office/powerpoint/2010/main" val="1943604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Growth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can be developed through hard work.</a:t>
            </a:r>
            <a:br>
              <a:rPr lang="en-US" sz="2400" dirty="0"/>
            </a:br>
            <a:endParaRPr lang="en-US" sz="2400" dirty="0"/>
          </a:p>
          <a:p>
            <a:r>
              <a:rPr lang="en-US" sz="2400" dirty="0">
                <a:solidFill>
                  <a:schemeClr val="tx1"/>
                </a:solidFill>
              </a:rPr>
              <a:t>Intelligence and talent are a starting point.</a:t>
            </a:r>
            <a:br>
              <a:rPr lang="en-US" sz="2400" dirty="0">
                <a:solidFill>
                  <a:schemeClr val="tx1"/>
                </a:solidFill>
              </a:rPr>
            </a:br>
            <a:endParaRPr lang="en-US" sz="2400" dirty="0">
              <a:solidFill>
                <a:schemeClr val="tx1"/>
              </a:solidFill>
            </a:endParaRPr>
          </a:p>
          <a:p>
            <a:r>
              <a:rPr lang="en-US" sz="2400" dirty="0">
                <a:solidFill>
                  <a:schemeClr val="tx1"/>
                </a:solidFill>
              </a:rPr>
              <a:t>This mindset creates a love of learning and resilience. </a:t>
            </a:r>
          </a:p>
          <a:p>
            <a:endParaRPr lang="en-US" sz="2400" dirty="0"/>
          </a:p>
          <a:p>
            <a:endParaRPr lang="en-US" sz="2400" dirty="0"/>
          </a:p>
        </p:txBody>
      </p:sp>
    </p:spTree>
    <p:extLst>
      <p:ext uri="{BB962C8B-B14F-4D97-AF65-F5344CB8AC3E}">
        <p14:creationId xmlns:p14="http://schemas.microsoft.com/office/powerpoint/2010/main" val="2453270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Goals</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Concerned how they’ll be judged</a:t>
            </a:r>
            <a:br>
              <a:rPr lang="en-US" sz="2200" dirty="0"/>
            </a:br>
            <a:br>
              <a:rPr lang="en-US" sz="2200" dirty="0"/>
            </a:br>
            <a:endParaRPr lang="en-US" sz="2200" dirty="0"/>
          </a:p>
          <a:p>
            <a:r>
              <a:rPr lang="en-US" sz="2600" dirty="0"/>
              <a:t>Growth: </a:t>
            </a:r>
          </a:p>
          <a:p>
            <a:pPr lvl="1"/>
            <a:r>
              <a:rPr lang="en-US" sz="2200" dirty="0"/>
              <a:t>Concerned with improving</a:t>
            </a:r>
          </a:p>
        </p:txBody>
      </p:sp>
    </p:spTree>
    <p:extLst>
      <p:ext uri="{BB962C8B-B14F-4D97-AF65-F5344CB8AC3E}">
        <p14:creationId xmlns:p14="http://schemas.microsoft.com/office/powerpoint/2010/main" val="2974413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Failure</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Failure is a setback</a:t>
            </a:r>
            <a:br>
              <a:rPr lang="en-US" sz="2200" dirty="0"/>
            </a:br>
            <a:br>
              <a:rPr lang="en-US" sz="2200" dirty="0"/>
            </a:br>
            <a:endParaRPr lang="en-US" sz="2200" dirty="0"/>
          </a:p>
          <a:p>
            <a:r>
              <a:rPr lang="en-US" sz="2400" dirty="0"/>
              <a:t>Growth: </a:t>
            </a:r>
          </a:p>
          <a:p>
            <a:pPr lvl="1"/>
            <a:r>
              <a:rPr lang="en-US" sz="2200" dirty="0"/>
              <a:t>Failure is about not growing</a:t>
            </a:r>
          </a:p>
        </p:txBody>
      </p:sp>
    </p:spTree>
    <p:extLst>
      <p:ext uri="{BB962C8B-B14F-4D97-AF65-F5344CB8AC3E}">
        <p14:creationId xmlns:p14="http://schemas.microsoft.com/office/powerpoint/2010/main" val="1943964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Failure/Setback</a:t>
            </a:r>
          </a:p>
        </p:txBody>
      </p:sp>
      <p:sp>
        <p:nvSpPr>
          <p:cNvPr id="3" name="Content Placeholder 2"/>
          <p:cNvSpPr>
            <a:spLocks noGrp="1"/>
          </p:cNvSpPr>
          <p:nvPr>
            <p:ph idx="1"/>
          </p:nvPr>
        </p:nvSpPr>
        <p:spPr/>
        <p:txBody>
          <a:bodyPr>
            <a:normAutofit/>
          </a:bodyPr>
          <a:lstStyle/>
          <a:p>
            <a:r>
              <a:rPr lang="en-US" sz="2400" dirty="0"/>
              <a:t>Students with a fixed-mindset will reduce their effort, leading to lower achievement.</a:t>
            </a:r>
            <a:br>
              <a:rPr lang="en-US" sz="2400" dirty="0"/>
            </a:br>
            <a:endParaRPr lang="en-US" sz="2400" dirty="0"/>
          </a:p>
          <a:p>
            <a:r>
              <a:rPr lang="en-US" sz="2400" dirty="0"/>
              <a:t>Students with a growth-mindset will work harder, leading to higher achievement.</a:t>
            </a:r>
            <a:br>
              <a:rPr lang="en-US" sz="2400" dirty="0"/>
            </a:br>
            <a:endParaRPr lang="en-US" sz="2400" dirty="0"/>
          </a:p>
          <a:p>
            <a:r>
              <a:rPr lang="en-US" sz="2400" dirty="0"/>
              <a:t>These are self-perpetuating cycles, especially in math.</a:t>
            </a:r>
          </a:p>
        </p:txBody>
      </p:sp>
    </p:spTree>
    <p:extLst>
      <p:ext uri="{BB962C8B-B14F-4D97-AF65-F5344CB8AC3E}">
        <p14:creationId xmlns:p14="http://schemas.microsoft.com/office/powerpoint/2010/main" val="3857634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Persistence </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637966"/>
            <a:ext cx="10972800" cy="4320000"/>
          </a:xfrm>
          <a:ln w="57150">
            <a:solidFill>
              <a:schemeClr val="tx1"/>
            </a:solidFill>
          </a:ln>
        </p:spPr>
      </p:pic>
    </p:spTree>
    <p:extLst>
      <p:ext uri="{BB962C8B-B14F-4D97-AF65-F5344CB8AC3E}">
        <p14:creationId xmlns:p14="http://schemas.microsoft.com/office/powerpoint/2010/main" val="41271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Comparing the Two Mindsets - Effort</a:t>
            </a:r>
          </a:p>
        </p:txBody>
      </p:sp>
      <p:sp>
        <p:nvSpPr>
          <p:cNvPr id="3" name="Content Placeholder 2"/>
          <p:cNvSpPr>
            <a:spLocks noGrp="1"/>
          </p:cNvSpPr>
          <p:nvPr>
            <p:ph idx="1"/>
          </p:nvPr>
        </p:nvSpPr>
        <p:spPr/>
        <p:txBody>
          <a:bodyPr>
            <a:normAutofit/>
          </a:bodyPr>
          <a:lstStyle/>
          <a:p>
            <a:r>
              <a:rPr lang="en-US" sz="2400" dirty="0"/>
              <a:t>Fixed: </a:t>
            </a:r>
          </a:p>
          <a:p>
            <a:pPr lvl="1"/>
            <a:r>
              <a:rPr lang="en-US" sz="2200" dirty="0"/>
              <a:t>Effort is a bad thing</a:t>
            </a:r>
            <a:br>
              <a:rPr lang="en-US" sz="2200" dirty="0"/>
            </a:br>
            <a:br>
              <a:rPr lang="en-US" sz="2200" dirty="0"/>
            </a:br>
            <a:endParaRPr lang="en-US" sz="2200" dirty="0"/>
          </a:p>
          <a:p>
            <a:r>
              <a:rPr lang="en-US" sz="2400" dirty="0"/>
              <a:t>Growth: </a:t>
            </a:r>
          </a:p>
          <a:p>
            <a:pPr lvl="1"/>
            <a:r>
              <a:rPr lang="en-US" sz="2200" dirty="0"/>
              <a:t>Effort is what makes you smart and talented</a:t>
            </a:r>
          </a:p>
        </p:txBody>
      </p:sp>
    </p:spTree>
    <p:extLst>
      <p:ext uri="{BB962C8B-B14F-4D97-AF65-F5344CB8AC3E}">
        <p14:creationId xmlns:p14="http://schemas.microsoft.com/office/powerpoint/2010/main" val="645155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sp>
        <p:nvSpPr>
          <p:cNvPr id="3" name="Content Placeholder 2"/>
          <p:cNvSpPr>
            <a:spLocks noGrp="1"/>
          </p:cNvSpPr>
          <p:nvPr>
            <p:ph idx="1"/>
          </p:nvPr>
        </p:nvSpPr>
        <p:spPr/>
        <p:txBody>
          <a:bodyPr>
            <a:normAutofit/>
          </a:bodyPr>
          <a:lstStyle/>
          <a:p>
            <a:r>
              <a:rPr lang="en-US" sz="2400" dirty="0"/>
              <a:t>Instructors are an important resource for students, and we have a great impact on student learning.</a:t>
            </a:r>
            <a:br>
              <a:rPr lang="en-US" sz="2400" dirty="0"/>
            </a:br>
            <a:br>
              <a:rPr lang="en-US" sz="2400" dirty="0"/>
            </a:br>
            <a:endParaRPr lang="en-US" sz="2400" dirty="0"/>
          </a:p>
          <a:p>
            <a:r>
              <a:rPr lang="en-US" sz="2400" dirty="0"/>
              <a:t>Don’t judge. Teach. It’s a learning process.</a:t>
            </a:r>
          </a:p>
          <a:p>
            <a:endParaRPr lang="en-US" sz="2400" dirty="0"/>
          </a:p>
        </p:txBody>
      </p:sp>
    </p:spTree>
    <p:extLst>
      <p:ext uri="{BB962C8B-B14F-4D97-AF65-F5344CB8AC3E}">
        <p14:creationId xmlns:p14="http://schemas.microsoft.com/office/powerpoint/2010/main" val="2616690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Role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24261"/>
            <a:ext cx="9144000" cy="4571999"/>
          </a:xfrm>
          <a:ln w="57150">
            <a:solidFill>
              <a:schemeClr val="tx1"/>
            </a:solidFill>
          </a:ln>
        </p:spPr>
      </p:pic>
    </p:spTree>
    <p:extLst>
      <p:ext uri="{BB962C8B-B14F-4D97-AF65-F5344CB8AC3E}">
        <p14:creationId xmlns:p14="http://schemas.microsoft.com/office/powerpoint/2010/main" val="2072717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in Math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57487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Not Easy</a:t>
            </a:r>
          </a:p>
        </p:txBody>
      </p:sp>
      <p:sp>
        <p:nvSpPr>
          <p:cNvPr id="3" name="Content Placeholder 2"/>
          <p:cNvSpPr>
            <a:spLocks noGrp="1"/>
          </p:cNvSpPr>
          <p:nvPr>
            <p:ph idx="1"/>
          </p:nvPr>
        </p:nvSpPr>
        <p:spPr/>
        <p:txBody>
          <a:bodyPr>
            <a:normAutofit/>
          </a:bodyPr>
          <a:lstStyle/>
          <a:p>
            <a:r>
              <a:rPr lang="en-US" sz="2400" dirty="0"/>
              <a:t>Adopting a growth mindset is about changing your view and looking at things in a different way.</a:t>
            </a:r>
          </a:p>
        </p:txBody>
      </p:sp>
    </p:spTree>
    <p:extLst>
      <p:ext uri="{BB962C8B-B14F-4D97-AF65-F5344CB8AC3E}">
        <p14:creationId xmlns:p14="http://schemas.microsoft.com/office/powerpoint/2010/main" val="3526941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01731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Think/Pair/Share</a:t>
            </a:r>
          </a:p>
        </p:txBody>
      </p:sp>
      <p:sp>
        <p:nvSpPr>
          <p:cNvPr id="3" name="Content Placeholder 2"/>
          <p:cNvSpPr>
            <a:spLocks noGrp="1"/>
          </p:cNvSpPr>
          <p:nvPr>
            <p:ph idx="1"/>
          </p:nvPr>
        </p:nvSpPr>
        <p:spPr/>
        <p:txBody>
          <a:bodyPr>
            <a:normAutofit/>
          </a:bodyPr>
          <a:lstStyle/>
          <a:p>
            <a:r>
              <a:rPr lang="en-US" sz="2400" dirty="0"/>
              <a:t>Give an example, in detail, of an area in which you once had low ability but now perform well.</a:t>
            </a:r>
            <a:br>
              <a:rPr lang="en-US" sz="2400" dirty="0"/>
            </a:br>
            <a:endParaRPr lang="en-US" sz="2400" dirty="0"/>
          </a:p>
        </p:txBody>
      </p:sp>
    </p:spTree>
    <p:extLst>
      <p:ext uri="{BB962C8B-B14F-4D97-AF65-F5344CB8AC3E}">
        <p14:creationId xmlns:p14="http://schemas.microsoft.com/office/powerpoint/2010/main" val="2355568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Day One Survey Prompts</a:t>
            </a:r>
          </a:p>
        </p:txBody>
      </p:sp>
      <p:sp>
        <p:nvSpPr>
          <p:cNvPr id="3" name="Content Placeholder 2"/>
          <p:cNvSpPr>
            <a:spLocks noGrp="1"/>
          </p:cNvSpPr>
          <p:nvPr>
            <p:ph idx="1"/>
          </p:nvPr>
        </p:nvSpPr>
        <p:spPr/>
        <p:txBody>
          <a:bodyPr>
            <a:normAutofit lnSpcReduction="10000"/>
          </a:bodyPr>
          <a:lstStyle/>
          <a:p>
            <a:r>
              <a:rPr lang="en-US" sz="2400" dirty="0"/>
              <a:t>List a mistake you made that taught you something.</a:t>
            </a:r>
            <a:br>
              <a:rPr lang="en-US" sz="2400" dirty="0"/>
            </a:br>
            <a:endParaRPr lang="en-US" sz="2400" dirty="0"/>
          </a:p>
          <a:p>
            <a:r>
              <a:rPr lang="en-US" sz="2400" dirty="0"/>
              <a:t>List a skill that you picked up that required a lot of practice.</a:t>
            </a:r>
            <a:br>
              <a:rPr lang="en-US" sz="2400" dirty="0"/>
            </a:br>
            <a:endParaRPr lang="en-US" sz="2400" dirty="0"/>
          </a:p>
          <a:p>
            <a:r>
              <a:rPr lang="en-US" sz="2400" dirty="0"/>
              <a:t>Give an example, in detail, of an area in which you once had low ability but now perform well.</a:t>
            </a:r>
            <a:br>
              <a:rPr lang="en-US" sz="2400" dirty="0"/>
            </a:br>
            <a:endParaRPr lang="en-US" sz="2400" dirty="0"/>
          </a:p>
          <a:p>
            <a:r>
              <a:rPr lang="en-US" sz="2400" dirty="0"/>
              <a:t> Tell me about a person that you saw learn how to do something you never thought that person could do.</a:t>
            </a:r>
          </a:p>
          <a:p>
            <a:endParaRPr lang="en-US" sz="2400" dirty="0"/>
          </a:p>
        </p:txBody>
      </p:sp>
    </p:spTree>
    <p:extLst>
      <p:ext uri="{BB962C8B-B14F-4D97-AF65-F5344CB8AC3E}">
        <p14:creationId xmlns:p14="http://schemas.microsoft.com/office/powerpoint/2010/main" val="779077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641183"/>
            <a:ext cx="9144000" cy="4121063"/>
          </a:xfrm>
          <a:ln w="57150">
            <a:solidFill>
              <a:schemeClr val="tx1"/>
            </a:solidFill>
          </a:ln>
        </p:spPr>
      </p:pic>
    </p:spTree>
    <p:extLst>
      <p:ext uri="{BB962C8B-B14F-4D97-AF65-F5344CB8AC3E}">
        <p14:creationId xmlns:p14="http://schemas.microsoft.com/office/powerpoint/2010/main" val="18673592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Growth Mindset – Following Up</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Is there something in your past that you think measured you?</a:t>
            </a:r>
          </a:p>
          <a:p>
            <a:r>
              <a:rPr lang="en-US" sz="2400" dirty="0"/>
              <a:t>Focus on that thing.</a:t>
            </a:r>
          </a:p>
          <a:p>
            <a:r>
              <a:rPr lang="en-US" sz="2400" dirty="0"/>
              <a:t>Now put it in a growth-mindset perspective.</a:t>
            </a:r>
          </a:p>
          <a:p>
            <a:r>
              <a:rPr lang="en-US" sz="2400" dirty="0"/>
              <a:t>What did I (or can I) learn from that experience? How can I use it as a basis for growth? Carry that with you instead.</a:t>
            </a:r>
          </a:p>
        </p:txBody>
      </p:sp>
    </p:spTree>
    <p:extLst>
      <p:ext uri="{BB962C8B-B14F-4D97-AF65-F5344CB8AC3E}">
        <p14:creationId xmlns:p14="http://schemas.microsoft.com/office/powerpoint/2010/main" val="2827800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66126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a:xfrm>
            <a:off x="2589212" y="2133600"/>
            <a:ext cx="8915400" cy="4044778"/>
          </a:xfrm>
        </p:spPr>
        <p:txBody>
          <a:bodyPr>
            <a:normAutofit/>
          </a:bodyPr>
          <a:lstStyle/>
          <a:p>
            <a:pPr marL="0" indent="0">
              <a:buNone/>
            </a:pPr>
            <a:r>
              <a:rPr lang="en-US" sz="2400" dirty="0"/>
              <a:t>Carol Dweck:</a:t>
            </a:r>
          </a:p>
          <a:p>
            <a:r>
              <a:rPr lang="en-US" sz="2400" dirty="0"/>
              <a:t>A growth mindset isn’t just about effort. </a:t>
            </a:r>
            <a:br>
              <a:rPr lang="en-US" sz="2400" dirty="0"/>
            </a:br>
            <a:endParaRPr lang="en-US" sz="2400" dirty="0"/>
          </a:p>
          <a:p>
            <a:r>
              <a:rPr lang="en-US" sz="2400" dirty="0"/>
              <a:t>Perhaps the most common misconception is simply equating the growth mindset with effort. Certainly, effort is key for students’ achievement, but it’s not the only thing. Students need to try new strategies and seek input from others when they’re stuck. They need this repertoire of approaches—not just sheer effort—to learn and improve.</a:t>
            </a:r>
          </a:p>
        </p:txBody>
      </p:sp>
    </p:spTree>
    <p:extLst>
      <p:ext uri="{BB962C8B-B14F-4D97-AF65-F5344CB8AC3E}">
        <p14:creationId xmlns:p14="http://schemas.microsoft.com/office/powerpoint/2010/main" val="3645860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a:xfrm>
            <a:off x="2589212" y="2133599"/>
            <a:ext cx="8915400" cy="4094205"/>
          </a:xfrm>
        </p:spPr>
        <p:txBody>
          <a:bodyPr>
            <a:normAutofit lnSpcReduction="10000"/>
          </a:bodyPr>
          <a:lstStyle/>
          <a:p>
            <a:pPr marL="0" indent="0">
              <a:buNone/>
            </a:pPr>
            <a:r>
              <a:rPr lang="en-US" sz="2400" dirty="0"/>
              <a:t>Carol Dweck:</a:t>
            </a:r>
          </a:p>
          <a:p>
            <a:r>
              <a:rPr lang="en-US" sz="2400" dirty="0"/>
              <a:t>We also need to remember that effort is a means to an end to the goal of learning and improving. Too often nowadays, praise is given to students who are putting forth effort, but not learning. </a:t>
            </a:r>
            <a:br>
              <a:rPr lang="en-US" sz="2400" dirty="0"/>
            </a:br>
            <a:br>
              <a:rPr lang="en-US" sz="2400" dirty="0"/>
            </a:br>
            <a:r>
              <a:rPr lang="en-US" sz="2400" dirty="0"/>
              <a:t>It’s good that the students tried, but it’s not good that they’re not learning. The growth-mindset approach helps children feel good in the short and long terms, by helping them thrive on challenges and setbacks on their way to learning. </a:t>
            </a:r>
          </a:p>
        </p:txBody>
      </p:sp>
    </p:spTree>
    <p:extLst>
      <p:ext uri="{BB962C8B-B14F-4D97-AF65-F5344CB8AC3E}">
        <p14:creationId xmlns:p14="http://schemas.microsoft.com/office/powerpoint/2010/main" val="2581504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The focus is on effort, not on success.</a:t>
            </a:r>
            <a:br>
              <a:rPr lang="en-US" sz="2400" dirty="0"/>
            </a:br>
            <a:br>
              <a:rPr lang="en-US" sz="2400" dirty="0"/>
            </a:br>
            <a:endParaRPr lang="en-US" sz="2400" dirty="0"/>
          </a:p>
          <a:p>
            <a:r>
              <a:rPr lang="en-US" sz="2400" dirty="0"/>
              <a:t>Instructors using this approach are lowering standards. </a:t>
            </a:r>
          </a:p>
        </p:txBody>
      </p:sp>
    </p:spTree>
    <p:extLst>
      <p:ext uri="{BB962C8B-B14F-4D97-AF65-F5344CB8AC3E}">
        <p14:creationId xmlns:p14="http://schemas.microsoft.com/office/powerpoint/2010/main" val="208993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a:xfrm>
            <a:off x="2589212" y="2133599"/>
            <a:ext cx="8915400" cy="4452552"/>
          </a:xfrm>
        </p:spPr>
        <p:txBody>
          <a:bodyPr>
            <a:normAutofit lnSpcReduction="10000"/>
          </a:bodyPr>
          <a:lstStyle/>
          <a:p>
            <a:pPr marL="0" indent="0">
              <a:buNone/>
            </a:pPr>
            <a:r>
              <a:rPr lang="en-US" sz="2400" dirty="0"/>
              <a:t>Carol Dweck:</a:t>
            </a:r>
          </a:p>
          <a:p>
            <a:r>
              <a:rPr lang="en-US" sz="2400" dirty="0"/>
              <a:t>Many educators think that lowering their standards will give students success experiences, boost their self-esteem, and raise their achievement.</a:t>
            </a:r>
            <a:br>
              <a:rPr lang="en-US" sz="2400" dirty="0"/>
            </a:br>
            <a:endParaRPr lang="en-US" sz="2400" dirty="0"/>
          </a:p>
          <a:p>
            <a:r>
              <a:rPr lang="en-US" sz="2400" dirty="0"/>
              <a:t>Well, it doesn’t work. Lowering standards just leads to poorly educated students who feel entitled to easy work and lavish praise.</a:t>
            </a:r>
            <a:br>
              <a:rPr lang="en-US" sz="2400" dirty="0"/>
            </a:br>
            <a:endParaRPr lang="en-US" sz="2400" dirty="0"/>
          </a:p>
          <a:p>
            <a:r>
              <a:rPr lang="en-US" sz="2400" dirty="0"/>
              <a:t>Simply raising standards in our schools, without giving students the means of reaching them, is a recipe for disaster.</a:t>
            </a:r>
          </a:p>
        </p:txBody>
      </p:sp>
    </p:spTree>
    <p:extLst>
      <p:ext uri="{BB962C8B-B14F-4D97-AF65-F5344CB8AC3E}">
        <p14:creationId xmlns:p14="http://schemas.microsoft.com/office/powerpoint/2010/main" val="29054417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Misinterpretations</a:t>
            </a:r>
          </a:p>
        </p:txBody>
      </p:sp>
      <p:sp>
        <p:nvSpPr>
          <p:cNvPr id="3" name="Content Placeholder 2"/>
          <p:cNvSpPr>
            <a:spLocks noGrp="1"/>
          </p:cNvSpPr>
          <p:nvPr>
            <p:ph idx="1"/>
          </p:nvPr>
        </p:nvSpPr>
        <p:spPr/>
        <p:txBody>
          <a:bodyPr>
            <a:normAutofit/>
          </a:bodyPr>
          <a:lstStyle/>
          <a:p>
            <a:r>
              <a:rPr lang="en-US" sz="2400" dirty="0"/>
              <a:t>False Growth-Mindset</a:t>
            </a:r>
          </a:p>
        </p:txBody>
      </p:sp>
    </p:spTree>
    <p:extLst>
      <p:ext uri="{BB962C8B-B14F-4D97-AF65-F5344CB8AC3E}">
        <p14:creationId xmlns:p14="http://schemas.microsoft.com/office/powerpoint/2010/main" val="112753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A lot of scientific evidence suggests that the difference between those who succeed and those who don't is not the brains they were born with, but their approach to life, the messages they receive about their potential, and the opportunities they have to learn.</a:t>
            </a:r>
          </a:p>
          <a:p>
            <a:r>
              <a:rPr lang="en-US" sz="2400" dirty="0"/>
              <a:t>The very best opportunities to learn come about when students believe in themselves.</a:t>
            </a:r>
          </a:p>
        </p:txBody>
      </p:sp>
    </p:spTree>
    <p:extLst>
      <p:ext uri="{BB962C8B-B14F-4D97-AF65-F5344CB8AC3E}">
        <p14:creationId xmlns:p14="http://schemas.microsoft.com/office/powerpoint/2010/main" val="9512589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3573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Content Placeholder 2"/>
          <p:cNvSpPr>
            <a:spLocks noGrp="1"/>
          </p:cNvSpPr>
          <p:nvPr>
            <p:ph idx="1"/>
          </p:nvPr>
        </p:nvSpPr>
        <p:spPr/>
        <p:txBody>
          <a:bodyPr>
            <a:normAutofit/>
          </a:bodyPr>
          <a:lstStyle/>
          <a:p>
            <a:r>
              <a:rPr lang="en-US" sz="2400" dirty="0"/>
              <a:t>The messages we send to our students are so important.</a:t>
            </a:r>
          </a:p>
        </p:txBody>
      </p:sp>
    </p:spTree>
    <p:extLst>
      <p:ext uri="{BB962C8B-B14F-4D97-AF65-F5344CB8AC3E}">
        <p14:creationId xmlns:p14="http://schemas.microsoft.com/office/powerpoint/2010/main" val="33681106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Messages</a:t>
            </a:r>
          </a:p>
        </p:txBody>
      </p:sp>
      <p:sp>
        <p:nvSpPr>
          <p:cNvPr id="3" name="Content Placeholder 2"/>
          <p:cNvSpPr>
            <a:spLocks noGrp="1"/>
          </p:cNvSpPr>
          <p:nvPr>
            <p:ph idx="1"/>
          </p:nvPr>
        </p:nvSpPr>
        <p:spPr/>
        <p:txBody>
          <a:bodyPr>
            <a:normAutofit/>
          </a:bodyPr>
          <a:lstStyle/>
          <a:p>
            <a:r>
              <a:rPr lang="en-US" sz="2400" dirty="0"/>
              <a:t>For example …</a:t>
            </a:r>
            <a:br>
              <a:rPr lang="en-US" sz="2400" dirty="0"/>
            </a:br>
            <a:br>
              <a:rPr lang="en-US" sz="2400" dirty="0"/>
            </a:br>
            <a:r>
              <a:rPr lang="en-US" sz="2400" dirty="0"/>
              <a:t>Teachers need to replace sympathetic messages such as “Don't worry, math isn't your thing” with positive messages such as “You can do this, I believe in you, math is all about effort and hard work.”</a:t>
            </a:r>
            <a:br>
              <a:rPr lang="en-US" sz="2400" dirty="0"/>
            </a:br>
            <a:r>
              <a:rPr lang="en-US" sz="2400" dirty="0"/>
              <a:t>- Jo Boaler</a:t>
            </a:r>
          </a:p>
        </p:txBody>
      </p:sp>
    </p:spTree>
    <p:extLst>
      <p:ext uri="{BB962C8B-B14F-4D97-AF65-F5344CB8AC3E}">
        <p14:creationId xmlns:p14="http://schemas.microsoft.com/office/powerpoint/2010/main" val="3137995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94781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love mistakes. Every time they make a mistake their brain grows.</a:t>
            </a:r>
            <a:br>
              <a:rPr lang="en-US" sz="2400" dirty="0"/>
            </a:br>
            <a:endParaRPr lang="en-US" sz="2400" dirty="0"/>
          </a:p>
          <a:p>
            <a:r>
              <a:rPr lang="en-US" sz="2400" dirty="0"/>
              <a:t>Failure and struggle do not mean that they cannot do math—these are the most important parts of math and learning. </a:t>
            </a:r>
          </a:p>
        </p:txBody>
      </p:sp>
    </p:spTree>
    <p:extLst>
      <p:ext uri="{BB962C8B-B14F-4D97-AF65-F5344CB8AC3E}">
        <p14:creationId xmlns:p14="http://schemas.microsoft.com/office/powerpoint/2010/main" val="1927885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488688"/>
            <a:ext cx="10972800" cy="3880624"/>
          </a:xfrm>
          <a:ln w="57150">
            <a:solidFill>
              <a:schemeClr val="tx1"/>
            </a:solidFill>
          </a:ln>
        </p:spPr>
      </p:pic>
    </p:spTree>
    <p:extLst>
      <p:ext uri="{BB962C8B-B14F-4D97-AF65-F5344CB8AC3E}">
        <p14:creationId xmlns:p14="http://schemas.microsoft.com/office/powerpoint/2010/main" val="463501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Mistakes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1538417"/>
            <a:ext cx="10972800" cy="3781167"/>
          </a:xfrm>
          <a:ln w="57150">
            <a:solidFill>
              <a:schemeClr val="tx1"/>
            </a:solidFill>
          </a:ln>
        </p:spPr>
      </p:pic>
    </p:spTree>
    <p:extLst>
      <p:ext uri="{BB962C8B-B14F-4D97-AF65-F5344CB8AC3E}">
        <p14:creationId xmlns:p14="http://schemas.microsoft.com/office/powerpoint/2010/main" val="11370342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1872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I believe in every one of them, that there is no such thing as a math brain or a math gene, and that I expect all of them to achieve at the highest levels.</a:t>
            </a:r>
            <a:br>
              <a:rPr lang="en-US" sz="2400" dirty="0"/>
            </a:br>
            <a:endParaRPr lang="en-US" sz="2400" dirty="0"/>
          </a:p>
          <a:p>
            <a:r>
              <a:rPr lang="en-US" sz="2400" dirty="0"/>
              <a:t>I have always known how important it is that students know their teacher believes in them.</a:t>
            </a:r>
          </a:p>
        </p:txBody>
      </p:sp>
    </p:spTree>
    <p:extLst>
      <p:ext uri="{BB962C8B-B14F-4D97-AF65-F5344CB8AC3E}">
        <p14:creationId xmlns:p14="http://schemas.microsoft.com/office/powerpoint/2010/main" val="454380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 in Your Students</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The great teachers believe in the growth of the intellect and talent, and they are fascinated with the process of learning.</a:t>
            </a:r>
          </a:p>
        </p:txBody>
      </p:sp>
    </p:spTree>
    <p:extLst>
      <p:ext uri="{BB962C8B-B14F-4D97-AF65-F5344CB8AC3E}">
        <p14:creationId xmlns:p14="http://schemas.microsoft.com/office/powerpoint/2010/main" val="3940333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Books</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72457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Believe</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09600" y="2015837"/>
            <a:ext cx="10972800" cy="2826327"/>
          </a:xfrm>
          <a:ln w="57150">
            <a:solidFill>
              <a:schemeClr val="tx1"/>
            </a:solidFill>
          </a:ln>
        </p:spPr>
      </p:pic>
    </p:spTree>
    <p:extLst>
      <p:ext uri="{BB962C8B-B14F-4D97-AF65-F5344CB8AC3E}">
        <p14:creationId xmlns:p14="http://schemas.microsoft.com/office/powerpoint/2010/main" val="18586469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256594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Speed</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Misconceptions about math: that math is a subject of rules and procedures, that being good at math means being fast at math, that math is all about certainty and right and wrong answers, … .</a:t>
            </a:r>
            <a:br>
              <a:rPr lang="en-US" sz="2400" dirty="0"/>
            </a:br>
            <a:endParaRPr lang="en-US" sz="2400" dirty="0"/>
          </a:p>
          <a:p>
            <a:r>
              <a:rPr lang="en-US" sz="2400" dirty="0"/>
              <a:t>It is also important to realize that the speed at which students appear to grasp concepts is not indicative of their mathematics potential.</a:t>
            </a:r>
          </a:p>
        </p:txBody>
      </p:sp>
    </p:spTree>
    <p:extLst>
      <p:ext uri="{BB962C8B-B14F-4D97-AF65-F5344CB8AC3E}">
        <p14:creationId xmlns:p14="http://schemas.microsoft.com/office/powerpoint/2010/main" val="21708551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39036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r>
              <a:rPr lang="en-US" sz="2400" dirty="0"/>
              <a:t>Praise growth-mindset, effort-based qualities rather than fixed-mindset, talent-based qualities.</a:t>
            </a:r>
            <a:br>
              <a:rPr lang="en-US" sz="2400" dirty="0"/>
            </a:br>
            <a:endParaRPr lang="en-US" sz="2400" dirty="0"/>
          </a:p>
          <a:p>
            <a:r>
              <a:rPr lang="en-US" sz="2400" dirty="0"/>
              <a:t>When you tell a student “You are smart” …</a:t>
            </a:r>
            <a:br>
              <a:rPr lang="en-US" sz="2400" dirty="0"/>
            </a:br>
            <a:endParaRPr lang="en-US" sz="2400" dirty="0"/>
          </a:p>
          <a:p>
            <a:r>
              <a:rPr lang="en-US" sz="2400" dirty="0"/>
              <a:t>Try using “Your hard work is paying off!”</a:t>
            </a:r>
          </a:p>
        </p:txBody>
      </p:sp>
    </p:spTree>
    <p:extLst>
      <p:ext uri="{BB962C8B-B14F-4D97-AF65-F5344CB8AC3E}">
        <p14:creationId xmlns:p14="http://schemas.microsoft.com/office/powerpoint/2010/main" val="37378994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We know that one way we aid and abet students in developing a fixed mindset is by giving them fixed praise—telling them, in particular, that they are smart. </a:t>
            </a:r>
            <a:br>
              <a:rPr lang="en-US" sz="2400" dirty="0"/>
            </a:br>
            <a:br>
              <a:rPr lang="en-US" sz="2400" dirty="0"/>
            </a:br>
            <a:r>
              <a:rPr lang="en-US" sz="2400" dirty="0"/>
              <a:t>When students hear that they are smart, they feel good at first, but when they struggle and fail—and everyone does—they start to believe they are not so smart. </a:t>
            </a:r>
            <a:br>
              <a:rPr lang="en-US" sz="2400" dirty="0"/>
            </a:br>
            <a:br>
              <a:rPr lang="en-US" sz="2400" dirty="0"/>
            </a:br>
            <a:r>
              <a:rPr lang="en-US" sz="2400" dirty="0"/>
              <a:t>They continually judge themselves against a fixed scale of “smartness,” and this will be damaging for them,</a:t>
            </a:r>
          </a:p>
        </p:txBody>
      </p:sp>
    </p:spTree>
    <p:extLst>
      <p:ext uri="{BB962C8B-B14F-4D97-AF65-F5344CB8AC3E}">
        <p14:creationId xmlns:p14="http://schemas.microsoft.com/office/powerpoint/2010/main" val="34455070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Students were given a nonverbal IQ test. After they finished half were praised for their ability (“That’s a really good score. You must be smart at this.”), and half were praised for their effort (“That’s a really good score. You must have worked really hard.”).</a:t>
            </a:r>
          </a:p>
        </p:txBody>
      </p:sp>
    </p:spTree>
    <p:extLst>
      <p:ext uri="{BB962C8B-B14F-4D97-AF65-F5344CB8AC3E}">
        <p14:creationId xmlns:p14="http://schemas.microsoft.com/office/powerpoint/2010/main" val="8118965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The ability-praised students rejected a challenging new task that could expose their flaws and call their talent into question. 90% of the effort-praised students wanted a challenging new task they could learn from.</a:t>
            </a:r>
            <a:br>
              <a:rPr lang="en-US" sz="2400" dirty="0"/>
            </a:br>
            <a:endParaRPr lang="en-US" sz="2400" dirty="0"/>
          </a:p>
          <a:p>
            <a:r>
              <a:rPr lang="en-US" sz="2400" dirty="0"/>
              <a:t>The performance of the ability-praised students dropped on a second test, while the performance of the effort-praised students improved.</a:t>
            </a:r>
          </a:p>
        </p:txBody>
      </p:sp>
    </p:spTree>
    <p:extLst>
      <p:ext uri="{BB962C8B-B14F-4D97-AF65-F5344CB8AC3E}">
        <p14:creationId xmlns:p14="http://schemas.microsoft.com/office/powerpoint/2010/main" val="14892308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Praise</a:t>
            </a:r>
          </a:p>
        </p:txBody>
      </p:sp>
      <p:sp>
        <p:nvSpPr>
          <p:cNvPr id="3" name="Content Placeholder 2"/>
          <p:cNvSpPr>
            <a:spLocks noGrp="1"/>
          </p:cNvSpPr>
          <p:nvPr>
            <p:ph idx="1"/>
          </p:nvPr>
        </p:nvSpPr>
        <p:spPr/>
        <p:txBody>
          <a:bodyPr>
            <a:normAutofit/>
          </a:bodyPr>
          <a:lstStyle/>
          <a:p>
            <a:pPr marL="0" indent="0">
              <a:buNone/>
            </a:pPr>
            <a:r>
              <a:rPr lang="en-US" sz="2400" dirty="0"/>
              <a:t>Carol Dweck:</a:t>
            </a:r>
          </a:p>
          <a:p>
            <a:r>
              <a:rPr lang="en-US" sz="2400" dirty="0"/>
              <a:t>Praising children’s intelligence harms their motivation and it harms their performance. The minute they hit a snag, their confidence goes out the window and their motivation hits rock bottom.</a:t>
            </a:r>
          </a:p>
        </p:txBody>
      </p:sp>
    </p:spTree>
    <p:extLst>
      <p:ext uri="{BB962C8B-B14F-4D97-AF65-F5344CB8AC3E}">
        <p14:creationId xmlns:p14="http://schemas.microsoft.com/office/powerpoint/2010/main" val="9389519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Classroom</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41224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Carol Dweck</a:t>
            </a:r>
            <a:br>
              <a:rPr lang="en-US" dirty="0"/>
            </a:br>
            <a:r>
              <a:rPr lang="en-US" dirty="0"/>
              <a:t>Mindset – The New Psychology of Success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1980949"/>
            <a:ext cx="4572000" cy="4572000"/>
          </a:xfrm>
          <a:ln w="57150">
            <a:solidFill>
              <a:schemeClr val="tx1"/>
            </a:solidFill>
          </a:ln>
        </p:spPr>
      </p:pic>
    </p:spTree>
    <p:extLst>
      <p:ext uri="{BB962C8B-B14F-4D97-AF65-F5344CB8AC3E}">
        <p14:creationId xmlns:p14="http://schemas.microsoft.com/office/powerpoint/2010/main" val="2016116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Changing Student Perceptions of Math</a:t>
            </a:r>
          </a:p>
        </p:txBody>
      </p:sp>
      <p:sp>
        <p:nvSpPr>
          <p:cNvPr id="3" name="Content Placeholder 2"/>
          <p:cNvSpPr>
            <a:spLocks noGrp="1"/>
          </p:cNvSpPr>
          <p:nvPr>
            <p:ph idx="1"/>
          </p:nvPr>
        </p:nvSpPr>
        <p:spPr/>
        <p:txBody>
          <a:bodyPr>
            <a:normAutofit/>
          </a:bodyPr>
          <a:lstStyle/>
          <a:p>
            <a:pPr marL="0" indent="0">
              <a:buNone/>
            </a:pPr>
            <a:r>
              <a:rPr lang="en-US" sz="2400" dirty="0"/>
              <a:t>Keith Devlin:</a:t>
            </a:r>
          </a:p>
          <a:p>
            <a:r>
              <a:rPr lang="en-US" sz="2400" dirty="0"/>
              <a:t>Students will typically say it is a subject of calculations, procedures, or rules. But when we ask mathematicians what math is, they will say it is the study of patterns; that it is an aesthetic, creative, and </a:t>
            </a:r>
            <a:r>
              <a:rPr lang="en-US" sz="2400"/>
              <a:t>beautiful subject.</a:t>
            </a:r>
            <a:endParaRPr lang="en-US" sz="2400" dirty="0"/>
          </a:p>
        </p:txBody>
      </p:sp>
    </p:spTree>
    <p:extLst>
      <p:ext uri="{BB962C8B-B14F-4D97-AF65-F5344CB8AC3E}">
        <p14:creationId xmlns:p14="http://schemas.microsoft.com/office/powerpoint/2010/main" val="18260688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a:bodyPr>
          <a:lstStyle/>
          <a:p>
            <a:pPr marL="0" indent="0">
              <a:buNone/>
            </a:pPr>
            <a:r>
              <a:rPr lang="en-US" sz="2400" dirty="0"/>
              <a:t>Jo Boaler:</a:t>
            </a:r>
          </a:p>
          <a:p>
            <a:r>
              <a:rPr lang="en-US" sz="2400" dirty="0"/>
              <a:t>What is the point of explaining their work if they can get the answer right? My answer is always the same: Explaining your work is what, in mathematics, we call reasoning, and reasoning is central to the discipline of mathematics.</a:t>
            </a:r>
          </a:p>
        </p:txBody>
      </p:sp>
    </p:spTree>
    <p:extLst>
      <p:ext uri="{BB962C8B-B14F-4D97-AF65-F5344CB8AC3E}">
        <p14:creationId xmlns:p14="http://schemas.microsoft.com/office/powerpoint/2010/main" val="866829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p:txBody>
          <a:bodyPr>
            <a:normAutofit lnSpcReduction="10000"/>
          </a:bodyPr>
          <a:lstStyle/>
          <a:p>
            <a:pPr marL="0" indent="0">
              <a:buNone/>
            </a:pPr>
            <a:r>
              <a:rPr lang="en-US" sz="2400" dirty="0"/>
              <a:t>Jo Boaler:</a:t>
            </a:r>
          </a:p>
          <a:p>
            <a:r>
              <a:rPr lang="en-US" sz="2400" dirty="0"/>
              <a:t>They realize they have to use their own minds—thinking, sense making, and reasoning. They stop thinking their task is just to repeat methods, and they realize their task is to think about the appropriateness of different methods. </a:t>
            </a:r>
            <a:br>
              <a:rPr lang="en-US" sz="2400" dirty="0"/>
            </a:br>
            <a:endParaRPr lang="en-US" sz="2400" dirty="0"/>
          </a:p>
          <a:p>
            <a:r>
              <a:rPr lang="en-US" sz="2400" dirty="0"/>
              <a:t>When students think their role is not to reproduce a method but to come up with an idea, everything changes.</a:t>
            </a:r>
          </a:p>
        </p:txBody>
      </p:sp>
    </p:spTree>
    <p:extLst>
      <p:ext uri="{BB962C8B-B14F-4D97-AF65-F5344CB8AC3E}">
        <p14:creationId xmlns:p14="http://schemas.microsoft.com/office/powerpoint/2010/main" val="40924141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sp>
        <p:nvSpPr>
          <p:cNvPr id="3" name="Content Placeholder 2"/>
          <p:cNvSpPr>
            <a:spLocks noGrp="1"/>
          </p:cNvSpPr>
          <p:nvPr>
            <p:ph idx="1"/>
          </p:nvPr>
        </p:nvSpPr>
        <p:spPr>
          <a:xfrm>
            <a:off x="2589212" y="2133599"/>
            <a:ext cx="8915400" cy="4057135"/>
          </a:xfrm>
        </p:spPr>
        <p:txBody>
          <a:bodyPr>
            <a:normAutofit lnSpcReduction="10000"/>
          </a:bodyPr>
          <a:lstStyle/>
          <a:p>
            <a:pPr marL="0" indent="0">
              <a:buNone/>
            </a:pPr>
            <a:r>
              <a:rPr lang="en-US" sz="2400" dirty="0"/>
              <a:t>Jo Boaler:</a:t>
            </a:r>
          </a:p>
          <a:p>
            <a:r>
              <a:rPr lang="en-US" sz="2400" dirty="0"/>
              <a:t>Reasoning also gives students access to understanding.</a:t>
            </a:r>
            <a:br>
              <a:rPr lang="en-US" sz="2400" dirty="0"/>
            </a:br>
            <a:endParaRPr lang="en-US" sz="2400" dirty="0"/>
          </a:p>
          <a:p>
            <a:r>
              <a:rPr lang="en-US" sz="2400" dirty="0"/>
              <a:t>Reasoning had a particular role to play in the promotion of equity, as it helped to reduce the gap between students who understood and students who were struggling.</a:t>
            </a:r>
            <a:br>
              <a:rPr lang="en-US" sz="2400" dirty="0"/>
            </a:br>
            <a:endParaRPr lang="en-US" sz="2400" dirty="0"/>
          </a:p>
          <a:p>
            <a:r>
              <a:rPr lang="en-US" sz="2400" dirty="0"/>
              <a:t>It is fairly easy to convince yourself or a friend, but you need high levels of reasoning to convince a skeptic.</a:t>
            </a:r>
          </a:p>
        </p:txBody>
      </p:sp>
    </p:spTree>
    <p:extLst>
      <p:ext uri="{BB962C8B-B14F-4D97-AF65-F5344CB8AC3E}">
        <p14:creationId xmlns:p14="http://schemas.microsoft.com/office/powerpoint/2010/main" val="20405921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Reasoning</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24000" y="1336096"/>
            <a:ext cx="9144000" cy="4185809"/>
          </a:xfrm>
          <a:ln w="57150">
            <a:solidFill>
              <a:schemeClr val="tx1"/>
            </a:solidFill>
          </a:ln>
        </p:spPr>
      </p:pic>
    </p:spTree>
    <p:extLst>
      <p:ext uri="{BB962C8B-B14F-4D97-AF65-F5344CB8AC3E}">
        <p14:creationId xmlns:p14="http://schemas.microsoft.com/office/powerpoint/2010/main" val="22101267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715014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a:t>
            </a:r>
          </a:p>
        </p:txBody>
      </p:sp>
      <p:sp>
        <p:nvSpPr>
          <p:cNvPr id="3" name="Content Placeholder 2"/>
          <p:cNvSpPr>
            <a:spLocks noGrp="1"/>
          </p:cNvSpPr>
          <p:nvPr>
            <p:ph idx="1"/>
          </p:nvPr>
        </p:nvSpPr>
        <p:spPr/>
        <p:txBody>
          <a:bodyPr>
            <a:normAutofit fontScale="92500" lnSpcReduction="10000"/>
          </a:bodyPr>
          <a:lstStyle/>
          <a:p>
            <a:r>
              <a:rPr lang="en-US" sz="3200" dirty="0"/>
              <a:t>Email: </a:t>
            </a:r>
            <a:r>
              <a:rPr lang="en-US" sz="3200" dirty="0">
                <a:hlinkClick r:id="rId3"/>
              </a:rPr>
              <a:t>georgew@cos.edu</a:t>
            </a:r>
            <a:r>
              <a:rPr lang="en-US" sz="3200" dirty="0"/>
              <a:t> </a:t>
            </a:r>
            <a:br>
              <a:rPr lang="en-US" sz="3200" dirty="0"/>
            </a:br>
            <a:endParaRPr lang="en-US" sz="3200" dirty="0"/>
          </a:p>
          <a:p>
            <a:r>
              <a:rPr lang="en-US" sz="3200" dirty="0"/>
              <a:t>Twitter: @</a:t>
            </a:r>
            <a:r>
              <a:rPr lang="en-US" sz="3200" dirty="0" err="1"/>
              <a:t>georgewoodbury</a:t>
            </a:r>
            <a:br>
              <a:rPr lang="en-US" sz="3200" dirty="0"/>
            </a:br>
            <a:endParaRPr lang="en-US" sz="3200" dirty="0"/>
          </a:p>
          <a:p>
            <a:r>
              <a:rPr lang="en-US" sz="3200" dirty="0"/>
              <a:t>Website: georgewoodbury.com</a:t>
            </a:r>
            <a:br>
              <a:rPr lang="en-US" sz="3200" dirty="0"/>
            </a:br>
            <a:endParaRPr lang="en-US" sz="3200" dirty="0"/>
          </a:p>
          <a:p>
            <a:r>
              <a:rPr lang="en-US" sz="3200" dirty="0"/>
              <a:t>Youngstown Page: georgewoodbury.com/Youngstown</a:t>
            </a:r>
          </a:p>
        </p:txBody>
      </p:sp>
    </p:spTree>
    <p:extLst>
      <p:ext uri="{BB962C8B-B14F-4D97-AF65-F5344CB8AC3E}">
        <p14:creationId xmlns:p14="http://schemas.microsoft.com/office/powerpoint/2010/main" val="182236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 Boaler</a:t>
            </a:r>
            <a:br>
              <a:rPr lang="en-US" dirty="0"/>
            </a:br>
            <a:r>
              <a:rPr lang="en-US" dirty="0"/>
              <a:t>Mathematical Mindsets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810000" y="2112462"/>
            <a:ext cx="4572000" cy="4572000"/>
          </a:xfrm>
          <a:ln w="57150">
            <a:solidFill>
              <a:schemeClr val="tx1"/>
            </a:solidFill>
          </a:ln>
        </p:spPr>
      </p:pic>
    </p:spTree>
    <p:extLst>
      <p:ext uri="{BB962C8B-B14F-4D97-AF65-F5344CB8AC3E}">
        <p14:creationId xmlns:p14="http://schemas.microsoft.com/office/powerpoint/2010/main" val="152083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Definitions</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46316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Mindsets</a:t>
            </a:r>
          </a:p>
        </p:txBody>
      </p:sp>
      <p:sp>
        <p:nvSpPr>
          <p:cNvPr id="3" name="Content Placeholder 2"/>
          <p:cNvSpPr>
            <a:spLocks noGrp="1"/>
          </p:cNvSpPr>
          <p:nvPr>
            <p:ph idx="1"/>
          </p:nvPr>
        </p:nvSpPr>
        <p:spPr/>
        <p:txBody>
          <a:bodyPr>
            <a:normAutofit/>
          </a:bodyPr>
          <a:lstStyle/>
          <a:p>
            <a:r>
              <a:rPr lang="en-US" sz="2400" dirty="0"/>
              <a:t>Mindsets are beliefs – beliefs about yourself and your most basic qualities (intelligence, talents, personality).</a:t>
            </a:r>
            <a:br>
              <a:rPr lang="en-US" sz="2400" dirty="0"/>
            </a:br>
            <a:r>
              <a:rPr lang="en-US" sz="2400" dirty="0"/>
              <a:t>- Carol Dweck</a:t>
            </a:r>
          </a:p>
          <a:p>
            <a:r>
              <a:rPr lang="en-US" sz="2400" dirty="0"/>
              <a:t>Are these fixed traits, or can you grow them over time?</a:t>
            </a:r>
          </a:p>
        </p:txBody>
      </p:sp>
    </p:spTree>
    <p:extLst>
      <p:ext uri="{BB962C8B-B14F-4D97-AF65-F5344CB8AC3E}">
        <p14:creationId xmlns:p14="http://schemas.microsoft.com/office/powerpoint/2010/main" val="812286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Fixed Mindset</a:t>
            </a:r>
          </a:p>
        </p:txBody>
      </p:sp>
      <p:sp>
        <p:nvSpPr>
          <p:cNvPr id="3" name="Content Placeholder 2"/>
          <p:cNvSpPr>
            <a:spLocks noGrp="1"/>
          </p:cNvSpPr>
          <p:nvPr>
            <p:ph idx="1"/>
          </p:nvPr>
        </p:nvSpPr>
        <p:spPr/>
        <p:txBody>
          <a:bodyPr>
            <a:normAutofit/>
          </a:bodyPr>
          <a:lstStyle/>
          <a:p>
            <a:r>
              <a:rPr lang="en-US" sz="2400" dirty="0"/>
              <a:t>People believe that their intelligence and abilities are fixed traits.</a:t>
            </a:r>
            <a:br>
              <a:rPr lang="en-US" sz="2400" dirty="0"/>
            </a:br>
            <a:endParaRPr lang="en-US" sz="2400" dirty="0"/>
          </a:p>
          <a:p>
            <a:r>
              <a:rPr lang="en-US" sz="2400" dirty="0">
                <a:solidFill>
                  <a:schemeClr val="tx1"/>
                </a:solidFill>
              </a:rPr>
              <a:t>Talent alone creates success—without effort. </a:t>
            </a:r>
            <a:br>
              <a:rPr lang="en-US" sz="2400" dirty="0">
                <a:solidFill>
                  <a:schemeClr val="tx1"/>
                </a:solidFill>
              </a:rPr>
            </a:br>
            <a:endParaRPr lang="en-US" sz="2400" dirty="0">
              <a:solidFill>
                <a:schemeClr val="tx1"/>
              </a:solidFill>
            </a:endParaRPr>
          </a:p>
          <a:p>
            <a:r>
              <a:rPr lang="en-US" sz="2400" dirty="0">
                <a:solidFill>
                  <a:schemeClr val="tx1"/>
                </a:solidFill>
              </a:rPr>
              <a:t>People in this mindset worry about their traits and how adequate they are. They have something to prove to themselves and others.</a:t>
            </a:r>
          </a:p>
          <a:p>
            <a:endParaRPr lang="en-US" sz="2400" dirty="0"/>
          </a:p>
          <a:p>
            <a:endParaRPr lang="en-US" sz="2400" dirty="0"/>
          </a:p>
        </p:txBody>
      </p:sp>
    </p:spTree>
    <p:extLst>
      <p:ext uri="{BB962C8B-B14F-4D97-AF65-F5344CB8AC3E}">
        <p14:creationId xmlns:p14="http://schemas.microsoft.com/office/powerpoint/2010/main" val="91180606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519</TotalTime>
  <Words>1327</Words>
  <Application>Microsoft Office PowerPoint</Application>
  <PresentationFormat>Widescreen</PresentationFormat>
  <Paragraphs>231</Paragraphs>
  <Slides>56</Slides>
  <Notes>56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56</vt:i4>
      </vt:variant>
    </vt:vector>
  </HeadingPairs>
  <TitlesOfParts>
    <vt:vector size="61" baseType="lpstr">
      <vt:lpstr>Arial</vt:lpstr>
      <vt:lpstr>Calibri</vt:lpstr>
      <vt:lpstr>Century Gothic</vt:lpstr>
      <vt:lpstr>Wingdings 3</vt:lpstr>
      <vt:lpstr>Wisp</vt:lpstr>
      <vt:lpstr>Incorporating Mathematical Mindsets georgewoodbury.com/Youngstown</vt:lpstr>
      <vt:lpstr>Introduction</vt:lpstr>
      <vt:lpstr>Introduction</vt:lpstr>
      <vt:lpstr>Books</vt:lpstr>
      <vt:lpstr>Carol Dweck Mindset – The New Psychology of Success</vt:lpstr>
      <vt:lpstr>Jo Boaler Mathematical Mindsets</vt:lpstr>
      <vt:lpstr>Definitions</vt:lpstr>
      <vt:lpstr>Mindsets</vt:lpstr>
      <vt:lpstr>Fixed Mindset</vt:lpstr>
      <vt:lpstr>Growth Mindset</vt:lpstr>
      <vt:lpstr>Comparing the Two Mindsets - Goals</vt:lpstr>
      <vt:lpstr>Comparing the Two Mindsets - Failure</vt:lpstr>
      <vt:lpstr>Failure/Setback</vt:lpstr>
      <vt:lpstr>Persistence </vt:lpstr>
      <vt:lpstr>Comparing the Two Mindsets - Effort</vt:lpstr>
      <vt:lpstr>Our Role</vt:lpstr>
      <vt:lpstr>Our Role</vt:lpstr>
      <vt:lpstr>Developing a Growth Mindset in Math</vt:lpstr>
      <vt:lpstr>It’s Not Easy</vt:lpstr>
      <vt:lpstr>Think/Pair/Share</vt:lpstr>
      <vt:lpstr>Day One Survey Prompts</vt:lpstr>
      <vt:lpstr>Developing a Growth Mindset</vt:lpstr>
      <vt:lpstr>Developing a Growth Mindset – Following Up</vt:lpstr>
      <vt:lpstr>Misinterpretations</vt:lpstr>
      <vt:lpstr>Misinterpretations</vt:lpstr>
      <vt:lpstr>Misinterpretations</vt:lpstr>
      <vt:lpstr>Misinterpretations</vt:lpstr>
      <vt:lpstr>Misinterpretations</vt:lpstr>
      <vt:lpstr>Misinterpretations</vt:lpstr>
      <vt:lpstr>Messages</vt:lpstr>
      <vt:lpstr>Messages</vt:lpstr>
      <vt:lpstr>Messages</vt:lpstr>
      <vt:lpstr>Mistakes</vt:lpstr>
      <vt:lpstr>Mistakes</vt:lpstr>
      <vt:lpstr>Mistakes</vt:lpstr>
      <vt:lpstr>Mistakes</vt:lpstr>
      <vt:lpstr>Believe in Your Students</vt:lpstr>
      <vt:lpstr>Believe in Your Students</vt:lpstr>
      <vt:lpstr>Believe in Your Students</vt:lpstr>
      <vt:lpstr>Believe</vt:lpstr>
      <vt:lpstr>Speed</vt:lpstr>
      <vt:lpstr>Speed</vt:lpstr>
      <vt:lpstr>Praise</vt:lpstr>
      <vt:lpstr>Praise</vt:lpstr>
      <vt:lpstr>Praise</vt:lpstr>
      <vt:lpstr>Praise</vt:lpstr>
      <vt:lpstr>Praise</vt:lpstr>
      <vt:lpstr>Praise</vt:lpstr>
      <vt:lpstr>In the Classroom</vt:lpstr>
      <vt:lpstr>Changing Student Perceptions of Math</vt:lpstr>
      <vt:lpstr>Reasoning</vt:lpstr>
      <vt:lpstr>Reasoning</vt:lpstr>
      <vt:lpstr>Reasoning</vt:lpstr>
      <vt:lpstr>Reasoning</vt:lpstr>
      <vt:lpstr>Conclusion</vt:lpstr>
      <vt:lpstr>Contact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Incorporating Mathematical Mindsets</dc:title>
  <dc:creator>George Woodbury</dc:creator>
  <cp:lastModifiedBy>George Woodbury</cp:lastModifiedBy>
  <cp:revision>44</cp:revision>
  <cp:lastPrinted>2018-03-01T01:00:10Z</cp:lastPrinted>
  <dcterms:created xsi:type="dcterms:W3CDTF">2018-02-21T14:55:57Z</dcterms:created>
  <dcterms:modified xsi:type="dcterms:W3CDTF">2018-09-07T13:46:30Z</dcterms:modified>
</cp:coreProperties>
</file>