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67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069-8AB8-416E-A054-23FCA0547A1B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414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069-8AB8-416E-A054-23FCA0547A1B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8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069-8AB8-416E-A054-23FCA0547A1B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089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069-8AB8-416E-A054-23FCA0547A1B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281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069-8AB8-416E-A054-23FCA0547A1B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593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069-8AB8-416E-A054-23FCA0547A1B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70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069-8AB8-416E-A054-23FCA0547A1B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417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069-8AB8-416E-A054-23FCA0547A1B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741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069-8AB8-416E-A054-23FCA0547A1B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04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069-8AB8-416E-A054-23FCA0547A1B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34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069-8AB8-416E-A054-23FCA0547A1B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300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A0069-8AB8-416E-A054-23FCA0547A1B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34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Math 21 Midterm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Part 1: Chapters 1-4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65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a) Construct a histogram to represent this data.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5791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7462" y="214312"/>
            <a:ext cx="7077075" cy="642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66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b) Create a relative frequency distribution.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519211"/>
              </p:ext>
            </p:extLst>
          </p:nvPr>
        </p:nvGraphicFramePr>
        <p:xfrm>
          <a:off x="641684" y="2123123"/>
          <a:ext cx="3657600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1442"/>
                <a:gridCol w="202615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Ages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Frequency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25 to 35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25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35 to 45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14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45 to 55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11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55 to 65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10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65 to 75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75 to 85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630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7462" y="214312"/>
            <a:ext cx="7077075" cy="642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77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c) Describe the shape of the distribution.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2145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9) Ten men who were at least 60 years old were selected at random and their serum cholesterol level </a:t>
            </a:r>
            <a:r>
              <a:rPr lang="en-US" sz="3200" dirty="0" smtClean="0"/>
              <a:t>was measured</a:t>
            </a:r>
            <a:r>
              <a:rPr lang="en-US" sz="3200" dirty="0"/>
              <a:t>.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Here </a:t>
            </a:r>
            <a:r>
              <a:rPr lang="en-US" sz="3200" dirty="0"/>
              <a:t>are their levels, in mg/</a:t>
            </a:r>
            <a:r>
              <a:rPr lang="en-US" sz="3200" dirty="0" err="1"/>
              <a:t>dL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r>
              <a:rPr lang="en-US" sz="3200" dirty="0"/>
              <a:t>177 197 190 185 231 160 181 285 222 197</a:t>
            </a:r>
          </a:p>
          <a:p>
            <a:pPr marL="0" indent="0">
              <a:buNone/>
            </a:pPr>
            <a:r>
              <a:rPr lang="en-US" sz="3200" dirty="0"/>
              <a:t>Calculate the following:</a:t>
            </a:r>
          </a:p>
          <a:p>
            <a:pPr marL="0" indent="0">
              <a:buNone/>
            </a:pPr>
            <a:r>
              <a:rPr lang="en-US" sz="3200" dirty="0"/>
              <a:t>Mean, Median, Mode, Q1, Q3</a:t>
            </a:r>
          </a:p>
          <a:p>
            <a:pPr marL="0" indent="0">
              <a:buNone/>
            </a:pPr>
            <a:r>
              <a:rPr lang="fr-FR" sz="3200" dirty="0"/>
              <a:t>Range, Interquartile Range, Standard </a:t>
            </a:r>
            <a:r>
              <a:rPr lang="fr-FR" sz="3200" dirty="0" err="1"/>
              <a:t>Deviation</a:t>
            </a:r>
            <a:r>
              <a:rPr lang="fr-FR" sz="3200" dirty="0"/>
              <a:t>, Variance</a:t>
            </a:r>
          </a:p>
          <a:p>
            <a:pPr marL="0" indent="0">
              <a:buNone/>
            </a:pPr>
            <a:r>
              <a:rPr lang="en-US" sz="3200" dirty="0"/>
              <a:t>Construct a boxplot. Identify any outliers.</a:t>
            </a:r>
          </a:p>
        </p:txBody>
      </p:sp>
    </p:spTree>
    <p:extLst>
      <p:ext uri="{BB962C8B-B14F-4D97-AF65-F5344CB8AC3E}">
        <p14:creationId xmlns:p14="http://schemas.microsoft.com/office/powerpoint/2010/main" val="388897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783365"/>
              </p:ext>
            </p:extLst>
          </p:nvPr>
        </p:nvGraphicFramePr>
        <p:xfrm>
          <a:off x="508000" y="2099287"/>
          <a:ext cx="5314315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0935"/>
                <a:gridCol w="1448435"/>
                <a:gridCol w="1149985"/>
                <a:gridCol w="812800"/>
                <a:gridCol w="7721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Mean</a:t>
                      </a:r>
                      <a:endParaRPr lang="en-US" sz="3200" dirty="0"/>
                    </a:p>
                  </a:txBody>
                  <a:tcPr marL="30480" marR="30480" marT="30480" marB="304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Median</a:t>
                      </a:r>
                      <a:endParaRPr lang="en-US" sz="3200"/>
                    </a:p>
                  </a:txBody>
                  <a:tcPr marL="30480" marR="30480" marT="30480" marB="304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Mode</a:t>
                      </a:r>
                      <a:endParaRPr lang="en-US" sz="3200"/>
                    </a:p>
                  </a:txBody>
                  <a:tcPr marL="30480" marR="30480" marT="30480" marB="304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Q1</a:t>
                      </a:r>
                      <a:endParaRPr lang="en-US" sz="3200"/>
                    </a:p>
                  </a:txBody>
                  <a:tcPr marL="30480" marR="30480" marT="30480" marB="304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Q3</a:t>
                      </a:r>
                      <a:endParaRPr lang="en-US" sz="3200"/>
                    </a:p>
                  </a:txBody>
                  <a:tcPr marL="30480" marR="30480" marT="30480" marB="30480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3200" dirty="0"/>
                        <a:t>202.5</a:t>
                      </a:r>
                    </a:p>
                  </a:txBody>
                  <a:tcPr marL="30480" marR="30480" marT="30480" marB="3048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/>
                        <a:t>193.5</a:t>
                      </a:r>
                    </a:p>
                  </a:txBody>
                  <a:tcPr marL="30480" marR="30480" marT="30480" marB="3048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/>
                        <a:t>197</a:t>
                      </a:r>
                    </a:p>
                  </a:txBody>
                  <a:tcPr marL="30480" marR="30480" marT="30480" marB="3048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/>
                        <a:t>181</a:t>
                      </a:r>
                    </a:p>
                  </a:txBody>
                  <a:tcPr marL="30480" marR="30480" marT="30480" marB="3048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/>
                        <a:t>222</a:t>
                      </a:r>
                    </a:p>
                  </a:txBody>
                  <a:tcPr marL="30480" marR="30480" marT="30480" marB="30480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322192"/>
              </p:ext>
            </p:extLst>
          </p:nvPr>
        </p:nvGraphicFramePr>
        <p:xfrm>
          <a:off x="5822315" y="2099287"/>
          <a:ext cx="6024626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1641"/>
                <a:gridCol w="768985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Range</a:t>
                      </a:r>
                      <a:endParaRPr lang="en-US" sz="3200" dirty="0"/>
                    </a:p>
                  </a:txBody>
                  <a:tcPr marL="30480" marR="30480" marT="30480" marB="304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IQR</a:t>
                      </a:r>
                      <a:endParaRPr lang="en-US" sz="3200"/>
                    </a:p>
                  </a:txBody>
                  <a:tcPr marL="30480" marR="30480" marT="30480" marB="304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Std. dev.</a:t>
                      </a:r>
                      <a:endParaRPr lang="en-US" sz="3200" dirty="0"/>
                    </a:p>
                  </a:txBody>
                  <a:tcPr marL="30480" marR="30480" marT="30480" marB="304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Variance</a:t>
                      </a:r>
                      <a:endParaRPr lang="en-US" sz="3200"/>
                    </a:p>
                  </a:txBody>
                  <a:tcPr marL="30480" marR="30480" marT="30480" marB="30480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3200" dirty="0"/>
                        <a:t>125</a:t>
                      </a:r>
                    </a:p>
                  </a:txBody>
                  <a:tcPr marL="30480" marR="30480" marT="30480" marB="3048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/>
                        <a:t>41</a:t>
                      </a:r>
                    </a:p>
                  </a:txBody>
                  <a:tcPr marL="30480" marR="30480" marT="30480" marB="3048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/>
                        <a:t>35.653424</a:t>
                      </a:r>
                    </a:p>
                  </a:txBody>
                  <a:tcPr marL="30480" marR="30480" marT="30480" marB="3048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/>
                        <a:t>1271.1667</a:t>
                      </a:r>
                    </a:p>
                  </a:txBody>
                  <a:tcPr marL="30480" marR="30480" marT="30480" marB="3048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828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7157" y="48126"/>
            <a:ext cx="6753726" cy="6753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83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10) Use the stem-and-leaf display to find the 5-number summary (Min, Q1, Median, Q3, Max) for this data</a:t>
            </a:r>
            <a:r>
              <a:rPr lang="en-US" sz="3200" dirty="0" smtClean="0"/>
              <a:t>, and </a:t>
            </a:r>
            <a:r>
              <a:rPr lang="en-US" sz="3200" dirty="0"/>
              <a:t>draw a boxplot. Be sure to denote outliers on your graph.</a:t>
            </a:r>
          </a:p>
          <a:p>
            <a:pPr marL="0" indent="0">
              <a:buNone/>
            </a:pPr>
            <a:r>
              <a:rPr lang="en-US" sz="3200" dirty="0"/>
              <a:t>(There are 55 values.)</a:t>
            </a:r>
          </a:p>
        </p:txBody>
      </p:sp>
    </p:spTree>
    <p:extLst>
      <p:ext uri="{BB962C8B-B14F-4D97-AF65-F5344CB8AC3E}">
        <p14:creationId xmlns:p14="http://schemas.microsoft.com/office/powerpoint/2010/main" val="22239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915235"/>
              </p:ext>
            </p:extLst>
          </p:nvPr>
        </p:nvGraphicFramePr>
        <p:xfrm>
          <a:off x="2907632" y="1146258"/>
          <a:ext cx="6396165" cy="463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365"/>
                <a:gridCol w="525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Stem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Leaf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2 3 4 5 5 5 6 7 8 8 8 9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0 0 0 1 1 1 2 3 3 4 4 5 5 5 6 8 9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5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0 0 1 1 1 1 4 5 6 6 7 8 9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6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0 1 1 3 4 5 6 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7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1 4 5 7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8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9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885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1) A survey of 500 randomly selected college students produced a mean age of 23.4 years old. Is </a:t>
            </a:r>
            <a:r>
              <a:rPr lang="en-US" sz="3200" dirty="0" smtClean="0"/>
              <a:t>the following </a:t>
            </a:r>
            <a:r>
              <a:rPr lang="en-US" sz="3200" dirty="0"/>
              <a:t>statement an example of descriptive or inferential statistics?</a:t>
            </a:r>
          </a:p>
          <a:p>
            <a:pPr marL="0" indent="0">
              <a:buNone/>
            </a:pPr>
            <a:r>
              <a:rPr lang="en-US" sz="3200" i="1" dirty="0"/>
              <a:t>“The mean age of all college students is greater than 22 years old.”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4846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7462" y="214312"/>
            <a:ext cx="7077075" cy="642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54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11) Here are the number of hours that ten students spent studying for a final exam, and their score on </a:t>
            </a:r>
            <a:r>
              <a:rPr lang="en-US" sz="3200" dirty="0" smtClean="0"/>
              <a:t>that exam</a:t>
            </a:r>
            <a:r>
              <a:rPr lang="en-US" sz="3200" dirty="0"/>
              <a:t>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6755111"/>
              </p:ext>
            </p:extLst>
          </p:nvPr>
        </p:nvGraphicFramePr>
        <p:xfrm>
          <a:off x="2032000" y="2019076"/>
          <a:ext cx="81280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/>
                <a:gridCol w="1625600"/>
                <a:gridCol w="1625600"/>
                <a:gridCol w="1625600"/>
                <a:gridCol w="1625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Hours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Score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Hours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Score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7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70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5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66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8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76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9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82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57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6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64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9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77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16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96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13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91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50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744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a) Create a scatterplot for these data.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9999" y="1604962"/>
            <a:ext cx="4572001" cy="457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03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b) Compute the correlation coefficient </a:t>
            </a:r>
            <a:r>
              <a:rPr lang="en-US" sz="3200" i="1" dirty="0" smtClean="0"/>
              <a:t>r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88" y="2062552"/>
            <a:ext cx="8048624" cy="3247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624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c) Determine whether there is a linear association between hours studied and exam score. If so, is it </a:t>
            </a:r>
            <a:r>
              <a:rPr lang="en-US" sz="3200" dirty="0" smtClean="0"/>
              <a:t>positive or </a:t>
            </a:r>
            <a:r>
              <a:rPr lang="en-US" sz="3200" dirty="0"/>
              <a:t>negative?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88" y="2062552"/>
            <a:ext cx="8048624" cy="3247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44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12) Here are the scores of five randomly selected students on Test 1 and Test 2 in a math class.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7128841"/>
              </p:ext>
            </p:extLst>
          </p:nvPr>
        </p:nvGraphicFramePr>
        <p:xfrm>
          <a:off x="4470400" y="2195539"/>
          <a:ext cx="32512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/>
                <a:gridCol w="1625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Test 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Test 2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83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82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86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84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76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63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92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83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71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55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304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a) Find the equation of the regression line, treating the score on Test 1 as </a:t>
            </a:r>
            <a:r>
              <a:rPr lang="en-US" sz="3200" i="1" dirty="0"/>
              <a:t>x </a:t>
            </a:r>
            <a:r>
              <a:rPr lang="en-US" sz="3200" dirty="0"/>
              <a:t>and the score on Test 2 as </a:t>
            </a:r>
            <a:r>
              <a:rPr lang="en-US" sz="3200" i="1" dirty="0"/>
              <a:t>y</a:t>
            </a:r>
            <a:r>
              <a:rPr lang="en-US" sz="3200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624" y="1909012"/>
            <a:ext cx="8586751" cy="3625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285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b) What is the slope of the line? What does the slope tell you?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5733837"/>
              </p:ext>
            </p:extLst>
          </p:nvPr>
        </p:nvGraphicFramePr>
        <p:xfrm>
          <a:off x="3420260" y="2213563"/>
          <a:ext cx="5351479" cy="930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3" imgW="1168200" imgH="203040" progId="Equation.DSMT4">
                  <p:embed/>
                </p:oleObj>
              </mc:Choice>
              <mc:Fallback>
                <p:oleObj name="Equation" r:id="rId3" imgW="11682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20260" y="2213563"/>
                        <a:ext cx="5351479" cy="9306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0663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c) Predict the Test 2 score for a student who had a score of 80 on Test 1.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856865"/>
              </p:ext>
            </p:extLst>
          </p:nvPr>
        </p:nvGraphicFramePr>
        <p:xfrm>
          <a:off x="3420260" y="1668135"/>
          <a:ext cx="5351479" cy="930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3" imgW="1168200" imgH="203040" progId="Equation.DSMT4">
                  <p:embed/>
                </p:oleObj>
              </mc:Choice>
              <mc:Fallback>
                <p:oleObj name="Equation" r:id="rId3" imgW="11682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20260" y="1668135"/>
                        <a:ext cx="5351479" cy="9306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702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c) Predict the Test 2 score for a student who had a score of 80 on Test 1.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2017" y="2075956"/>
            <a:ext cx="5307966" cy="2706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506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2) The scores on a career aptitude test are reported as poor, below average, average, above average, </a:t>
            </a:r>
            <a:r>
              <a:rPr lang="en-US" sz="3200" dirty="0" smtClean="0"/>
              <a:t>and superior</a:t>
            </a:r>
            <a:r>
              <a:rPr lang="en-US" sz="3200" dirty="0"/>
              <a:t>. 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What </a:t>
            </a:r>
            <a:r>
              <a:rPr lang="en-US" sz="3200" dirty="0"/>
              <a:t>level of data would this be an example of</a:t>
            </a:r>
            <a:r>
              <a:rPr lang="en-US" sz="3200" dirty="0" smtClean="0"/>
              <a:t>?</a:t>
            </a:r>
            <a:br>
              <a:rPr lang="en-US" sz="3200" dirty="0" smtClean="0"/>
            </a:br>
            <a:endParaRPr lang="en-US" sz="3200" dirty="0" smtClean="0"/>
          </a:p>
          <a:p>
            <a:r>
              <a:rPr lang="en-US" sz="3200" dirty="0" smtClean="0"/>
              <a:t>Nominal</a:t>
            </a:r>
          </a:p>
          <a:p>
            <a:r>
              <a:rPr lang="en-US" sz="3200" dirty="0" smtClean="0"/>
              <a:t>Ordinal</a:t>
            </a:r>
          </a:p>
          <a:p>
            <a:r>
              <a:rPr lang="en-US" sz="3200" dirty="0" smtClean="0"/>
              <a:t>Interval</a:t>
            </a:r>
          </a:p>
          <a:p>
            <a:r>
              <a:rPr lang="en-US" sz="3200" dirty="0" smtClean="0"/>
              <a:t>Ratio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58543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3) The scores on an IQ test would be an example of what level of data?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  <a:p>
            <a:r>
              <a:rPr lang="en-US" sz="3200" dirty="0" smtClean="0"/>
              <a:t>Nominal</a:t>
            </a:r>
          </a:p>
          <a:p>
            <a:r>
              <a:rPr lang="en-US" sz="3200" dirty="0" smtClean="0"/>
              <a:t>Ordinal</a:t>
            </a:r>
          </a:p>
          <a:p>
            <a:r>
              <a:rPr lang="en-US" sz="3200" dirty="0" smtClean="0"/>
              <a:t>Interval</a:t>
            </a:r>
          </a:p>
          <a:p>
            <a:r>
              <a:rPr lang="en-US" sz="3200" dirty="0" smtClean="0"/>
              <a:t>Ratio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6608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4) A random sample of 98 high school students had their blood drawn. Their blood types (A, B, AB, O</a:t>
            </a:r>
            <a:r>
              <a:rPr lang="en-US" sz="3200" dirty="0" smtClean="0"/>
              <a:t>) would </a:t>
            </a:r>
            <a:r>
              <a:rPr lang="en-US" sz="3200" dirty="0"/>
              <a:t>be an example of what level of data?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  <a:p>
            <a:r>
              <a:rPr lang="en-US" sz="3200" dirty="0" smtClean="0"/>
              <a:t>Nominal</a:t>
            </a:r>
          </a:p>
          <a:p>
            <a:r>
              <a:rPr lang="en-US" sz="3200" dirty="0" smtClean="0"/>
              <a:t>Ordinal</a:t>
            </a:r>
          </a:p>
          <a:p>
            <a:r>
              <a:rPr lang="en-US" sz="3200" dirty="0" smtClean="0"/>
              <a:t>Interval</a:t>
            </a:r>
          </a:p>
          <a:p>
            <a:r>
              <a:rPr lang="en-US" sz="3200" dirty="0" smtClean="0"/>
              <a:t>Ratio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46324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5) A frequency distribution is used to present the weights of 1641 eighth-grade boys. This would be </a:t>
            </a:r>
            <a:r>
              <a:rPr lang="en-US" sz="3200" dirty="0" smtClean="0"/>
              <a:t>an example </a:t>
            </a:r>
            <a:r>
              <a:rPr lang="en-US" sz="3200" dirty="0"/>
              <a:t>of what level of data?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  <a:p>
            <a:r>
              <a:rPr lang="en-US" sz="3200" dirty="0" smtClean="0"/>
              <a:t>Nominal</a:t>
            </a:r>
          </a:p>
          <a:p>
            <a:r>
              <a:rPr lang="en-US" sz="3200" dirty="0" smtClean="0"/>
              <a:t>Ordinal</a:t>
            </a:r>
          </a:p>
          <a:p>
            <a:r>
              <a:rPr lang="en-US" sz="3200" dirty="0" smtClean="0"/>
              <a:t>Interval</a:t>
            </a:r>
          </a:p>
          <a:p>
            <a:r>
              <a:rPr lang="en-US" sz="3200" dirty="0" smtClean="0"/>
              <a:t>Ratio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32087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6) A student interested in the percentage of college students who have seriously considered dropping out </a:t>
            </a:r>
            <a:r>
              <a:rPr lang="en-US" sz="3200" dirty="0" smtClean="0"/>
              <a:t>of college </a:t>
            </a:r>
            <a:r>
              <a:rPr lang="en-US" sz="3200" dirty="0"/>
              <a:t>gathers data by interviewing students who are buying textbooks at the bookstore.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This </a:t>
            </a:r>
            <a:r>
              <a:rPr lang="en-US" sz="3200" dirty="0"/>
              <a:t>would be </a:t>
            </a:r>
            <a:r>
              <a:rPr lang="en-US" sz="3200" dirty="0" smtClean="0"/>
              <a:t>an example </a:t>
            </a:r>
            <a:r>
              <a:rPr lang="en-US" sz="3200" dirty="0"/>
              <a:t>of what type of sampling?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  <a:p>
            <a:r>
              <a:rPr lang="en-US" sz="3200" dirty="0" smtClean="0"/>
              <a:t>Random</a:t>
            </a:r>
          </a:p>
          <a:p>
            <a:r>
              <a:rPr lang="en-US" sz="3200" dirty="0" smtClean="0"/>
              <a:t>Convenience</a:t>
            </a:r>
          </a:p>
          <a:p>
            <a:r>
              <a:rPr lang="en-US" sz="3200" dirty="0" smtClean="0"/>
              <a:t>Systematic</a:t>
            </a:r>
          </a:p>
          <a:p>
            <a:r>
              <a:rPr lang="en-US" sz="3200" dirty="0" smtClean="0"/>
              <a:t>Cluster</a:t>
            </a:r>
          </a:p>
          <a:p>
            <a:r>
              <a:rPr lang="en-US" sz="3200" dirty="0" smtClean="0"/>
              <a:t>Stratified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30602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7) The last time Mr. Woodbury taught Math 21 in the summer, 28 students passed, 2 dropped, and </a:t>
            </a:r>
            <a:r>
              <a:rPr lang="en-US" sz="3200" dirty="0" smtClean="0"/>
              <a:t>10 failed</a:t>
            </a:r>
            <a:r>
              <a:rPr lang="en-US" sz="3200" dirty="0"/>
              <a:t>. 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Create </a:t>
            </a:r>
            <a:r>
              <a:rPr lang="en-US" sz="3200" dirty="0"/>
              <a:t>a pie chart to represent </a:t>
            </a:r>
            <a:r>
              <a:rPr lang="en-US" sz="3200" dirty="0" smtClean="0"/>
              <a:t>these </a:t>
            </a:r>
            <a:r>
              <a:rPr lang="en-US" sz="3200" dirty="0"/>
              <a:t>data.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0925" y="2528888"/>
            <a:ext cx="5010150" cy="3648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96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8) Here is a frequency distribution showing the ages of 66 people at a baseball game.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459000"/>
              </p:ext>
            </p:extLst>
          </p:nvPr>
        </p:nvGraphicFramePr>
        <p:xfrm>
          <a:off x="4267200" y="2123123"/>
          <a:ext cx="3657600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1442"/>
                <a:gridCol w="202615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Ages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Frequency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25 to 35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25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35 to 45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14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45 to 55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11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55 to 65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10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65 to 75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75 to 85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913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702</Words>
  <Application>Microsoft Office PowerPoint</Application>
  <PresentationFormat>Widescreen</PresentationFormat>
  <Paragraphs>152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Office Theme</vt:lpstr>
      <vt:lpstr>Equation</vt:lpstr>
      <vt:lpstr>Math 21 Midterm Review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21 Midterm Review</dc:title>
  <dc:creator>George</dc:creator>
  <cp:lastModifiedBy>George</cp:lastModifiedBy>
  <cp:revision>9</cp:revision>
  <dcterms:created xsi:type="dcterms:W3CDTF">2016-10-06T23:08:14Z</dcterms:created>
  <dcterms:modified xsi:type="dcterms:W3CDTF">2016-10-07T14:40:23Z</dcterms:modified>
</cp:coreProperties>
</file>